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Libre Baskerville Bold" charset="1" panose="02000000000000000000"/>
      <p:regular r:id="rId38"/>
    </p:embeddedFont>
    <p:embeddedFont>
      <p:font typeface="Inter Bold" charset="1" panose="020B0802030000000004"/>
      <p:regular r:id="rId39"/>
    </p:embeddedFont>
    <p:embeddedFont>
      <p:font typeface="Inter" charset="1" panose="020B0502030000000004"/>
      <p:regular r:id="rId40"/>
    </p:embeddedFont>
    <p:embeddedFont>
      <p:font typeface="Open Sans" charset="1" panose="020B0606030504020204"/>
      <p:regular r:id="rId41"/>
    </p:embeddedFont>
    <p:embeddedFont>
      <p:font typeface="Inter Italics" charset="1" panose="020B0502030000000004"/>
      <p:regular r:id="rId42"/>
    </p:embeddedFont>
    <p:embeddedFont>
      <p:font typeface="Inter Bold Italics" charset="1" panose="020B0802030000000004"/>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shap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pn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2" Target="../media/image5.png" Type="http://schemas.openxmlformats.org/officeDocument/2006/relationships/image"/><Relationship Id="rId3" Target="../media/image6.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gif"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8.pn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gif"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16.png" Type="http://schemas.openxmlformats.org/officeDocument/2006/relationships/image"/><Relationship Id="rId5" Target="../media/image17.gif"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4541586" y="-1429883"/>
            <a:ext cx="2316532" cy="5176297"/>
            <a:chOff x="0" y="0"/>
            <a:chExt cx="3088709" cy="6901729"/>
          </a:xfrm>
        </p:grpSpPr>
        <p:grpSp>
          <p:nvGrpSpPr>
            <p:cNvPr name="Group 3" id="3"/>
            <p:cNvGrpSpPr/>
            <p:nvPr/>
          </p:nvGrpSpPr>
          <p:grpSpPr>
            <a:xfrm rot="0">
              <a:off x="0" y="0"/>
              <a:ext cx="1544354" cy="3450864"/>
              <a:chOff x="0" y="0"/>
              <a:chExt cx="632436" cy="1413180"/>
            </a:xfrm>
          </p:grpSpPr>
          <p:sp>
            <p:nvSpPr>
              <p:cNvPr name="Freeform 4" id="4"/>
              <p:cNvSpPr/>
              <p:nvPr/>
            </p:nvSpPr>
            <p:spPr>
              <a:xfrm flipH="false" flipV="false" rot="0">
                <a:off x="0" y="0"/>
                <a:ext cx="632436" cy="1413180"/>
              </a:xfrm>
              <a:custGeom>
                <a:avLst/>
                <a:gdLst/>
                <a:ahLst/>
                <a:cxnLst/>
                <a:rect r="r" b="b" t="t" l="l"/>
                <a:pathLst>
                  <a:path h="1413180" w="632436">
                    <a:moveTo>
                      <a:pt x="0" y="0"/>
                    </a:moveTo>
                    <a:lnTo>
                      <a:pt x="632436" y="0"/>
                    </a:lnTo>
                    <a:lnTo>
                      <a:pt x="632436" y="1413180"/>
                    </a:lnTo>
                    <a:lnTo>
                      <a:pt x="0" y="1413180"/>
                    </a:lnTo>
                    <a:close/>
                  </a:path>
                </a:pathLst>
              </a:custGeom>
              <a:solidFill>
                <a:srgbClr val="E1E1E2"/>
              </a:solidFill>
            </p:spPr>
          </p:sp>
          <p:sp>
            <p:nvSpPr>
              <p:cNvPr name="TextBox 5" id="5"/>
              <p:cNvSpPr txBox="true"/>
              <p:nvPr/>
            </p:nvSpPr>
            <p:spPr>
              <a:xfrm>
                <a:off x="0" y="19050"/>
                <a:ext cx="632436" cy="1394130"/>
              </a:xfrm>
              <a:prstGeom prst="rect">
                <a:avLst/>
              </a:prstGeom>
            </p:spPr>
            <p:txBody>
              <a:bodyPr anchor="ctr" rtlCol="false" tIns="50800" lIns="50800" bIns="50800" rIns="50800"/>
              <a:lstStyle/>
              <a:p>
                <a:pPr algn="ctr">
                  <a:lnSpc>
                    <a:spcPts val="1980"/>
                  </a:lnSpc>
                </a:pPr>
              </a:p>
            </p:txBody>
          </p:sp>
        </p:grpSp>
        <p:grpSp>
          <p:nvGrpSpPr>
            <p:cNvPr name="Group 6" id="6"/>
            <p:cNvGrpSpPr/>
            <p:nvPr/>
          </p:nvGrpSpPr>
          <p:grpSpPr>
            <a:xfrm rot="0">
              <a:off x="0" y="3450864"/>
              <a:ext cx="1544354" cy="3450864"/>
              <a:chOff x="0" y="0"/>
              <a:chExt cx="632436" cy="1413180"/>
            </a:xfrm>
          </p:grpSpPr>
          <p:sp>
            <p:nvSpPr>
              <p:cNvPr name="Freeform 7" id="7"/>
              <p:cNvSpPr/>
              <p:nvPr/>
            </p:nvSpPr>
            <p:spPr>
              <a:xfrm flipH="false" flipV="false" rot="0">
                <a:off x="0" y="0"/>
                <a:ext cx="632436" cy="1413180"/>
              </a:xfrm>
              <a:custGeom>
                <a:avLst/>
                <a:gdLst/>
                <a:ahLst/>
                <a:cxnLst/>
                <a:rect r="r" b="b" t="t" l="l"/>
                <a:pathLst>
                  <a:path h="1413180" w="632436">
                    <a:moveTo>
                      <a:pt x="0" y="0"/>
                    </a:moveTo>
                    <a:lnTo>
                      <a:pt x="632436" y="0"/>
                    </a:lnTo>
                    <a:lnTo>
                      <a:pt x="632436" y="1413180"/>
                    </a:lnTo>
                    <a:lnTo>
                      <a:pt x="0" y="1413180"/>
                    </a:lnTo>
                    <a:close/>
                  </a:path>
                </a:pathLst>
              </a:custGeom>
              <a:solidFill>
                <a:srgbClr val="EBEBEC"/>
              </a:solidFill>
            </p:spPr>
          </p:sp>
          <p:sp>
            <p:nvSpPr>
              <p:cNvPr name="TextBox 8" id="8"/>
              <p:cNvSpPr txBox="true"/>
              <p:nvPr/>
            </p:nvSpPr>
            <p:spPr>
              <a:xfrm>
                <a:off x="0" y="19050"/>
                <a:ext cx="632436" cy="1394130"/>
              </a:xfrm>
              <a:prstGeom prst="rect">
                <a:avLst/>
              </a:prstGeom>
            </p:spPr>
            <p:txBody>
              <a:bodyPr anchor="ctr" rtlCol="false" tIns="50800" lIns="50800" bIns="50800" rIns="50800"/>
              <a:lstStyle/>
              <a:p>
                <a:pPr algn="ctr">
                  <a:lnSpc>
                    <a:spcPts val="1980"/>
                  </a:lnSpc>
                </a:pPr>
              </a:p>
            </p:txBody>
          </p:sp>
        </p:grpSp>
        <p:grpSp>
          <p:nvGrpSpPr>
            <p:cNvPr name="Group 9" id="9"/>
            <p:cNvGrpSpPr/>
            <p:nvPr/>
          </p:nvGrpSpPr>
          <p:grpSpPr>
            <a:xfrm rot="0">
              <a:off x="1544354" y="0"/>
              <a:ext cx="1544354" cy="3450864"/>
              <a:chOff x="0" y="0"/>
              <a:chExt cx="632436" cy="1413180"/>
            </a:xfrm>
          </p:grpSpPr>
          <p:sp>
            <p:nvSpPr>
              <p:cNvPr name="Freeform 10" id="10"/>
              <p:cNvSpPr/>
              <p:nvPr/>
            </p:nvSpPr>
            <p:spPr>
              <a:xfrm flipH="false" flipV="false" rot="0">
                <a:off x="0" y="0"/>
                <a:ext cx="632436" cy="1413180"/>
              </a:xfrm>
              <a:custGeom>
                <a:avLst/>
                <a:gdLst/>
                <a:ahLst/>
                <a:cxnLst/>
                <a:rect r="r" b="b" t="t" l="l"/>
                <a:pathLst>
                  <a:path h="1413180" w="632436">
                    <a:moveTo>
                      <a:pt x="0" y="0"/>
                    </a:moveTo>
                    <a:lnTo>
                      <a:pt x="632436" y="0"/>
                    </a:lnTo>
                    <a:lnTo>
                      <a:pt x="632436" y="1413180"/>
                    </a:lnTo>
                    <a:lnTo>
                      <a:pt x="0" y="1413180"/>
                    </a:lnTo>
                    <a:close/>
                  </a:path>
                </a:pathLst>
              </a:custGeom>
              <a:solidFill>
                <a:srgbClr val="EAEAEB"/>
              </a:solidFill>
            </p:spPr>
          </p:sp>
          <p:sp>
            <p:nvSpPr>
              <p:cNvPr name="TextBox 11" id="11"/>
              <p:cNvSpPr txBox="true"/>
              <p:nvPr/>
            </p:nvSpPr>
            <p:spPr>
              <a:xfrm>
                <a:off x="0" y="19050"/>
                <a:ext cx="632436" cy="1394130"/>
              </a:xfrm>
              <a:prstGeom prst="rect">
                <a:avLst/>
              </a:prstGeom>
            </p:spPr>
            <p:txBody>
              <a:bodyPr anchor="ctr" rtlCol="false" tIns="50800" lIns="50800" bIns="50800" rIns="50800"/>
              <a:lstStyle/>
              <a:p>
                <a:pPr algn="ctr">
                  <a:lnSpc>
                    <a:spcPts val="1980"/>
                  </a:lnSpc>
                </a:pPr>
              </a:p>
            </p:txBody>
          </p:sp>
        </p:grpSp>
      </p:grpSp>
      <p:grpSp>
        <p:nvGrpSpPr>
          <p:cNvPr name="Group 12" id="12"/>
          <p:cNvGrpSpPr/>
          <p:nvPr/>
        </p:nvGrpSpPr>
        <p:grpSpPr>
          <a:xfrm rot="5400000">
            <a:off x="536399" y="1655882"/>
            <a:ext cx="1321300" cy="13213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4" id="14"/>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15" id="15"/>
          <p:cNvGrpSpPr/>
          <p:nvPr/>
        </p:nvGrpSpPr>
        <p:grpSpPr>
          <a:xfrm rot="5400000">
            <a:off x="5703926" y="7490954"/>
            <a:ext cx="1488591" cy="14885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7" id="17"/>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18" id="18"/>
          <p:cNvGrpSpPr/>
          <p:nvPr/>
        </p:nvGrpSpPr>
        <p:grpSpPr>
          <a:xfrm rot="5400000">
            <a:off x="1857699" y="334582"/>
            <a:ext cx="1321300" cy="13213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0" id="20"/>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1" id="21"/>
          <p:cNvGrpSpPr/>
          <p:nvPr/>
        </p:nvGrpSpPr>
        <p:grpSpPr>
          <a:xfrm rot="5400000">
            <a:off x="16249630" y="8248630"/>
            <a:ext cx="1488591" cy="2588148"/>
            <a:chOff x="0" y="0"/>
            <a:chExt cx="812800" cy="1413180"/>
          </a:xfrm>
        </p:grpSpPr>
        <p:sp>
          <p:nvSpPr>
            <p:cNvPr name="Freeform 22" id="22"/>
            <p:cNvSpPr/>
            <p:nvPr/>
          </p:nvSpPr>
          <p:spPr>
            <a:xfrm flipH="false" flipV="false" rot="0">
              <a:off x="0" y="0"/>
              <a:ext cx="812800" cy="1413180"/>
            </a:xfrm>
            <a:custGeom>
              <a:avLst/>
              <a:gdLst/>
              <a:ahLst/>
              <a:cxnLst/>
              <a:rect r="r" b="b" t="t" l="l"/>
              <a:pathLst>
                <a:path h="1413180" w="812800">
                  <a:moveTo>
                    <a:pt x="0" y="0"/>
                  </a:moveTo>
                  <a:lnTo>
                    <a:pt x="812800" y="0"/>
                  </a:lnTo>
                  <a:lnTo>
                    <a:pt x="812800" y="1413180"/>
                  </a:lnTo>
                  <a:lnTo>
                    <a:pt x="0" y="1413180"/>
                  </a:lnTo>
                  <a:close/>
                </a:path>
              </a:pathLst>
            </a:custGeom>
            <a:solidFill>
              <a:srgbClr val="E1E1E2"/>
            </a:solidFill>
          </p:spPr>
        </p:sp>
        <p:sp>
          <p:nvSpPr>
            <p:cNvPr name="TextBox 23" id="23"/>
            <p:cNvSpPr txBox="true"/>
            <p:nvPr/>
          </p:nvSpPr>
          <p:spPr>
            <a:xfrm>
              <a:off x="0" y="19050"/>
              <a:ext cx="812800" cy="1394130"/>
            </a:xfrm>
            <a:prstGeom prst="rect">
              <a:avLst/>
            </a:prstGeom>
          </p:spPr>
          <p:txBody>
            <a:bodyPr anchor="ctr" rtlCol="false" tIns="132573" lIns="132573" bIns="132573" rIns="132573"/>
            <a:lstStyle/>
            <a:p>
              <a:pPr algn="ctr">
                <a:lnSpc>
                  <a:spcPts val="1980"/>
                </a:lnSpc>
              </a:pPr>
            </a:p>
          </p:txBody>
        </p:sp>
      </p:grpSp>
      <p:grpSp>
        <p:nvGrpSpPr>
          <p:cNvPr name="Group 24" id="24"/>
          <p:cNvGrpSpPr/>
          <p:nvPr/>
        </p:nvGrpSpPr>
        <p:grpSpPr>
          <a:xfrm rot="5400000">
            <a:off x="4215335" y="7490954"/>
            <a:ext cx="1488591" cy="148859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1"/>
            </a:solidFill>
          </p:spPr>
        </p:sp>
        <p:sp>
          <p:nvSpPr>
            <p:cNvPr name="TextBox 26" id="26"/>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7" id="27"/>
          <p:cNvGrpSpPr/>
          <p:nvPr/>
        </p:nvGrpSpPr>
        <p:grpSpPr>
          <a:xfrm rot="-5400000">
            <a:off x="1848835" y="6431909"/>
            <a:ext cx="2006256" cy="5703926"/>
            <a:chOff x="0" y="0"/>
            <a:chExt cx="2675008" cy="7605235"/>
          </a:xfrm>
        </p:grpSpPr>
        <p:grpSp>
          <p:nvGrpSpPr>
            <p:cNvPr name="Group 28" id="28"/>
            <p:cNvGrpSpPr/>
            <p:nvPr/>
          </p:nvGrpSpPr>
          <p:grpSpPr>
            <a:xfrm rot="0">
              <a:off x="0" y="0"/>
              <a:ext cx="1337504" cy="3802617"/>
              <a:chOff x="0" y="0"/>
              <a:chExt cx="812800" cy="2310847"/>
            </a:xfrm>
          </p:grpSpPr>
          <p:sp>
            <p:nvSpPr>
              <p:cNvPr name="Freeform 29" id="29"/>
              <p:cNvSpPr/>
              <p:nvPr/>
            </p:nvSpPr>
            <p:spPr>
              <a:xfrm flipH="false" flipV="false" rot="0">
                <a:off x="0" y="0"/>
                <a:ext cx="812800" cy="2310847"/>
              </a:xfrm>
              <a:custGeom>
                <a:avLst/>
                <a:gdLst/>
                <a:ahLst/>
                <a:cxnLst/>
                <a:rect r="r" b="b" t="t" l="l"/>
                <a:pathLst>
                  <a:path h="2310847" w="812800">
                    <a:moveTo>
                      <a:pt x="0" y="0"/>
                    </a:moveTo>
                    <a:lnTo>
                      <a:pt x="812800" y="0"/>
                    </a:lnTo>
                    <a:lnTo>
                      <a:pt x="812800" y="2310847"/>
                    </a:lnTo>
                    <a:lnTo>
                      <a:pt x="0" y="2310847"/>
                    </a:lnTo>
                    <a:close/>
                  </a:path>
                </a:pathLst>
              </a:custGeom>
              <a:solidFill>
                <a:srgbClr val="E1E1E2"/>
              </a:solidFill>
            </p:spPr>
          </p:sp>
          <p:sp>
            <p:nvSpPr>
              <p:cNvPr name="TextBox 30" id="30"/>
              <p:cNvSpPr txBox="true"/>
              <p:nvPr/>
            </p:nvSpPr>
            <p:spPr>
              <a:xfrm>
                <a:off x="0" y="19050"/>
                <a:ext cx="812800" cy="2291797"/>
              </a:xfrm>
              <a:prstGeom prst="rect">
                <a:avLst/>
              </a:prstGeom>
            </p:spPr>
            <p:txBody>
              <a:bodyPr anchor="ctr" rtlCol="false" tIns="50800" lIns="50800" bIns="50800" rIns="50800"/>
              <a:lstStyle/>
              <a:p>
                <a:pPr algn="ctr">
                  <a:lnSpc>
                    <a:spcPts val="1979"/>
                  </a:lnSpc>
                </a:pPr>
              </a:p>
            </p:txBody>
          </p:sp>
        </p:grpSp>
        <p:grpSp>
          <p:nvGrpSpPr>
            <p:cNvPr name="Group 31" id="31"/>
            <p:cNvGrpSpPr/>
            <p:nvPr/>
          </p:nvGrpSpPr>
          <p:grpSpPr>
            <a:xfrm rot="0">
              <a:off x="0" y="3802617"/>
              <a:ext cx="1337504" cy="3802617"/>
              <a:chOff x="0" y="0"/>
              <a:chExt cx="812800" cy="2310847"/>
            </a:xfrm>
          </p:grpSpPr>
          <p:sp>
            <p:nvSpPr>
              <p:cNvPr name="Freeform 32" id="32"/>
              <p:cNvSpPr/>
              <p:nvPr/>
            </p:nvSpPr>
            <p:spPr>
              <a:xfrm flipH="false" flipV="false" rot="0">
                <a:off x="0" y="0"/>
                <a:ext cx="812800" cy="2310847"/>
              </a:xfrm>
              <a:custGeom>
                <a:avLst/>
                <a:gdLst/>
                <a:ahLst/>
                <a:cxnLst/>
                <a:rect r="r" b="b" t="t" l="l"/>
                <a:pathLst>
                  <a:path h="2310847" w="812800">
                    <a:moveTo>
                      <a:pt x="0" y="0"/>
                    </a:moveTo>
                    <a:lnTo>
                      <a:pt x="812800" y="0"/>
                    </a:lnTo>
                    <a:lnTo>
                      <a:pt x="812800" y="2310847"/>
                    </a:lnTo>
                    <a:lnTo>
                      <a:pt x="0" y="2310847"/>
                    </a:lnTo>
                    <a:close/>
                  </a:path>
                </a:pathLst>
              </a:custGeom>
              <a:solidFill>
                <a:srgbClr val="EBEBEC"/>
              </a:solidFill>
            </p:spPr>
          </p:sp>
          <p:sp>
            <p:nvSpPr>
              <p:cNvPr name="TextBox 33" id="33"/>
              <p:cNvSpPr txBox="true"/>
              <p:nvPr/>
            </p:nvSpPr>
            <p:spPr>
              <a:xfrm>
                <a:off x="0" y="19050"/>
                <a:ext cx="812800" cy="2291797"/>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1337504" y="0"/>
              <a:ext cx="1337504" cy="3802617"/>
              <a:chOff x="0" y="0"/>
              <a:chExt cx="812800" cy="2310847"/>
            </a:xfrm>
          </p:grpSpPr>
          <p:sp>
            <p:nvSpPr>
              <p:cNvPr name="Freeform 35" id="35"/>
              <p:cNvSpPr/>
              <p:nvPr/>
            </p:nvSpPr>
            <p:spPr>
              <a:xfrm flipH="false" flipV="false" rot="0">
                <a:off x="0" y="0"/>
                <a:ext cx="812800" cy="2310847"/>
              </a:xfrm>
              <a:custGeom>
                <a:avLst/>
                <a:gdLst/>
                <a:ahLst/>
                <a:cxnLst/>
                <a:rect r="r" b="b" t="t" l="l"/>
                <a:pathLst>
                  <a:path h="2310847" w="812800">
                    <a:moveTo>
                      <a:pt x="0" y="0"/>
                    </a:moveTo>
                    <a:lnTo>
                      <a:pt x="812800" y="0"/>
                    </a:lnTo>
                    <a:lnTo>
                      <a:pt x="812800" y="2310847"/>
                    </a:lnTo>
                    <a:lnTo>
                      <a:pt x="0" y="2310847"/>
                    </a:lnTo>
                    <a:close/>
                  </a:path>
                </a:pathLst>
              </a:custGeom>
              <a:solidFill>
                <a:srgbClr val="EAEAEB"/>
              </a:solidFill>
            </p:spPr>
          </p:sp>
          <p:sp>
            <p:nvSpPr>
              <p:cNvPr name="TextBox 36" id="36"/>
              <p:cNvSpPr txBox="true"/>
              <p:nvPr/>
            </p:nvSpPr>
            <p:spPr>
              <a:xfrm>
                <a:off x="0" y="19050"/>
                <a:ext cx="812800" cy="2291797"/>
              </a:xfrm>
              <a:prstGeom prst="rect">
                <a:avLst/>
              </a:prstGeom>
            </p:spPr>
            <p:txBody>
              <a:bodyPr anchor="ctr" rtlCol="false" tIns="50800" lIns="50800" bIns="50800" rIns="50800"/>
              <a:lstStyle/>
              <a:p>
                <a:pPr algn="ctr">
                  <a:lnSpc>
                    <a:spcPts val="1979"/>
                  </a:lnSpc>
                </a:pPr>
              </a:p>
            </p:txBody>
          </p:sp>
        </p:grpSp>
      </p:grpSp>
      <p:grpSp>
        <p:nvGrpSpPr>
          <p:cNvPr name="Group 37" id="37"/>
          <p:cNvGrpSpPr/>
          <p:nvPr/>
        </p:nvGrpSpPr>
        <p:grpSpPr>
          <a:xfrm rot="0">
            <a:off x="11156614" y="2795201"/>
            <a:ext cx="5265791" cy="4696598"/>
            <a:chOff x="0" y="0"/>
            <a:chExt cx="1386875" cy="1236964"/>
          </a:xfrm>
        </p:grpSpPr>
        <p:sp>
          <p:nvSpPr>
            <p:cNvPr name="Freeform 38" id="38"/>
            <p:cNvSpPr/>
            <p:nvPr/>
          </p:nvSpPr>
          <p:spPr>
            <a:xfrm flipH="false" flipV="false" rot="0">
              <a:off x="0" y="0"/>
              <a:ext cx="1386875" cy="1236964"/>
            </a:xfrm>
            <a:custGeom>
              <a:avLst/>
              <a:gdLst/>
              <a:ahLst/>
              <a:cxnLst/>
              <a:rect r="r" b="b" t="t" l="l"/>
              <a:pathLst>
                <a:path h="1236964" w="1386875">
                  <a:moveTo>
                    <a:pt x="44107" y="0"/>
                  </a:moveTo>
                  <a:lnTo>
                    <a:pt x="1342768" y="0"/>
                  </a:lnTo>
                  <a:cubicBezTo>
                    <a:pt x="1367128" y="0"/>
                    <a:pt x="1386875" y="19747"/>
                    <a:pt x="1386875" y="44107"/>
                  </a:cubicBezTo>
                  <a:lnTo>
                    <a:pt x="1386875" y="1192857"/>
                  </a:lnTo>
                  <a:cubicBezTo>
                    <a:pt x="1386875" y="1217217"/>
                    <a:pt x="1367128" y="1236964"/>
                    <a:pt x="1342768" y="1236964"/>
                  </a:cubicBezTo>
                  <a:lnTo>
                    <a:pt x="44107" y="1236964"/>
                  </a:lnTo>
                  <a:cubicBezTo>
                    <a:pt x="19747" y="1236964"/>
                    <a:pt x="0" y="1217217"/>
                    <a:pt x="0" y="1192857"/>
                  </a:cubicBezTo>
                  <a:lnTo>
                    <a:pt x="0" y="44107"/>
                  </a:lnTo>
                  <a:cubicBezTo>
                    <a:pt x="0" y="19747"/>
                    <a:pt x="19747" y="0"/>
                    <a:pt x="44107" y="0"/>
                  </a:cubicBezTo>
                  <a:close/>
                </a:path>
              </a:pathLst>
            </a:custGeom>
            <a:solidFill>
              <a:srgbClr val="000000">
                <a:alpha val="0"/>
              </a:srgbClr>
            </a:solidFill>
            <a:ln w="9525" cap="rnd">
              <a:solidFill>
                <a:srgbClr val="A6A6A6"/>
              </a:solidFill>
              <a:prstDash val="solid"/>
              <a:round/>
            </a:ln>
          </p:spPr>
        </p:sp>
        <p:sp>
          <p:nvSpPr>
            <p:cNvPr name="TextBox 39" id="39"/>
            <p:cNvSpPr txBox="true"/>
            <p:nvPr/>
          </p:nvSpPr>
          <p:spPr>
            <a:xfrm>
              <a:off x="0" y="19050"/>
              <a:ext cx="1386875" cy="1217914"/>
            </a:xfrm>
            <a:prstGeom prst="rect">
              <a:avLst/>
            </a:prstGeom>
          </p:spPr>
          <p:txBody>
            <a:bodyPr anchor="ctr" rtlCol="false" tIns="50800" lIns="50800" bIns="50800" rIns="50800"/>
            <a:lstStyle/>
            <a:p>
              <a:pPr algn="ctr">
                <a:lnSpc>
                  <a:spcPts val="1979"/>
                </a:lnSpc>
              </a:pPr>
            </a:p>
          </p:txBody>
        </p:sp>
      </p:grpSp>
      <p:sp>
        <p:nvSpPr>
          <p:cNvPr name="Freeform 40" id="40"/>
          <p:cNvSpPr/>
          <p:nvPr/>
        </p:nvSpPr>
        <p:spPr>
          <a:xfrm flipH="false" flipV="false" rot="0">
            <a:off x="11592286" y="3086100"/>
            <a:ext cx="4394447" cy="4114800"/>
          </a:xfrm>
          <a:custGeom>
            <a:avLst/>
            <a:gdLst/>
            <a:ahLst/>
            <a:cxnLst/>
            <a:rect r="r" b="b" t="t" l="l"/>
            <a:pathLst>
              <a:path h="4114800" w="4394447">
                <a:moveTo>
                  <a:pt x="0" y="0"/>
                </a:moveTo>
                <a:lnTo>
                  <a:pt x="4394447" y="0"/>
                </a:lnTo>
                <a:lnTo>
                  <a:pt x="43944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false" flipV="false" rot="0">
            <a:off x="10716397" y="2434658"/>
            <a:ext cx="1751777" cy="1302885"/>
          </a:xfrm>
          <a:custGeom>
            <a:avLst/>
            <a:gdLst/>
            <a:ahLst/>
            <a:cxnLst/>
            <a:rect r="r" b="b" t="t" l="l"/>
            <a:pathLst>
              <a:path h="1302885" w="1751777">
                <a:moveTo>
                  <a:pt x="0" y="0"/>
                </a:moveTo>
                <a:lnTo>
                  <a:pt x="1751778" y="0"/>
                </a:lnTo>
                <a:lnTo>
                  <a:pt x="1751778" y="1302884"/>
                </a:lnTo>
                <a:lnTo>
                  <a:pt x="0" y="1302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6"/>
            <a:stretch>
              <a:fillRect l="0" t="0" r="0" b="0"/>
            </a:stretch>
          </a:blipFill>
        </p:spPr>
      </p:sp>
      <p:sp>
        <p:nvSpPr>
          <p:cNvPr name="TextBox 43" id="43"/>
          <p:cNvSpPr txBox="true"/>
          <p:nvPr/>
        </p:nvSpPr>
        <p:spPr>
          <a:xfrm rot="0">
            <a:off x="813272" y="3053381"/>
            <a:ext cx="10779014" cy="3523881"/>
          </a:xfrm>
          <a:prstGeom prst="rect">
            <a:avLst/>
          </a:prstGeom>
        </p:spPr>
        <p:txBody>
          <a:bodyPr anchor="t" rtlCol="false" tIns="0" lIns="0" bIns="0" rIns="0">
            <a:spAutoFit/>
          </a:bodyPr>
          <a:lstStyle/>
          <a:p>
            <a:pPr algn="l">
              <a:lnSpc>
                <a:spcPts val="9171"/>
              </a:lnSpc>
            </a:pPr>
            <a:r>
              <a:rPr lang="en-US" sz="8337" spc="-125" b="true">
                <a:solidFill>
                  <a:srgbClr val="000000"/>
                </a:solidFill>
                <a:latin typeface="Libre Baskerville Bold"/>
                <a:ea typeface="Libre Baskerville Bold"/>
                <a:cs typeface="Libre Baskerville Bold"/>
                <a:sym typeface="Libre Baskerville Bold"/>
              </a:rPr>
              <a:t>Détection des discours haineux en Darija </a:t>
            </a:r>
          </a:p>
        </p:txBody>
      </p:sp>
      <p:sp>
        <p:nvSpPr>
          <p:cNvPr name="TextBox 44" id="44"/>
          <p:cNvSpPr txBox="true"/>
          <p:nvPr/>
        </p:nvSpPr>
        <p:spPr>
          <a:xfrm rot="0">
            <a:off x="248228" y="9391447"/>
            <a:ext cx="6429669" cy="763270"/>
          </a:xfrm>
          <a:prstGeom prst="rect">
            <a:avLst/>
          </a:prstGeom>
        </p:spPr>
        <p:txBody>
          <a:bodyPr anchor="t" rtlCol="false" tIns="0" lIns="0" bIns="0" rIns="0">
            <a:spAutoFit/>
          </a:bodyPr>
          <a:lstStyle/>
          <a:p>
            <a:pPr algn="l">
              <a:lnSpc>
                <a:spcPts val="3079"/>
              </a:lnSpc>
            </a:pPr>
            <a:r>
              <a:rPr lang="en-US" sz="2199" spc="21" b="true">
                <a:solidFill>
                  <a:srgbClr val="676E7B"/>
                </a:solidFill>
                <a:latin typeface="Inter Bold"/>
                <a:ea typeface="Inter Bold"/>
                <a:cs typeface="Inter Bold"/>
                <a:sym typeface="Inter Bold"/>
              </a:rPr>
              <a:t>El Haouzi Houda</a:t>
            </a:r>
          </a:p>
          <a:p>
            <a:pPr algn="l">
              <a:lnSpc>
                <a:spcPts val="3079"/>
              </a:lnSpc>
            </a:pPr>
            <a:r>
              <a:rPr lang="en-US" sz="2199" spc="21" b="true">
                <a:solidFill>
                  <a:srgbClr val="676E7B"/>
                </a:solidFill>
                <a:latin typeface="Inter Bold"/>
                <a:ea typeface="Inter Bold"/>
                <a:cs typeface="Inter Bold"/>
                <a:sym typeface="Inter Bold"/>
              </a:rPr>
              <a:t>Amghar Hind </a:t>
            </a:r>
          </a:p>
        </p:txBody>
      </p:sp>
      <p:sp>
        <p:nvSpPr>
          <p:cNvPr name="Freeform 45" id="45"/>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7"/>
            <a:stretch>
              <a:fillRect l="0" t="0" r="0" b="0"/>
            </a:stretch>
          </a:blipFill>
        </p:spPr>
      </p:sp>
      <p:grpSp>
        <p:nvGrpSpPr>
          <p:cNvPr name="Group 46" id="46"/>
          <p:cNvGrpSpPr/>
          <p:nvPr/>
        </p:nvGrpSpPr>
        <p:grpSpPr>
          <a:xfrm rot="5400000">
            <a:off x="9144000" y="2795201"/>
            <a:ext cx="1321300" cy="132130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8" id="48"/>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sp>
        <p:nvSpPr>
          <p:cNvPr name="TextBox 49" id="49"/>
          <p:cNvSpPr txBox="true"/>
          <p:nvPr/>
        </p:nvSpPr>
        <p:spPr>
          <a:xfrm rot="0">
            <a:off x="15986733" y="9058072"/>
            <a:ext cx="6429669" cy="1430020"/>
          </a:xfrm>
          <a:prstGeom prst="rect">
            <a:avLst/>
          </a:prstGeom>
        </p:spPr>
        <p:txBody>
          <a:bodyPr anchor="t" rtlCol="false" tIns="0" lIns="0" bIns="0" rIns="0">
            <a:spAutoFit/>
          </a:bodyPr>
          <a:lstStyle/>
          <a:p>
            <a:pPr algn="l">
              <a:lnSpc>
                <a:spcPts val="3079"/>
              </a:lnSpc>
            </a:pPr>
            <a:r>
              <a:rPr lang="en-US" sz="2199" spc="21">
                <a:solidFill>
                  <a:srgbClr val="676E7B"/>
                </a:solidFill>
                <a:latin typeface="Inter"/>
                <a:ea typeface="Inter"/>
                <a:cs typeface="Inter"/>
                <a:sym typeface="Inter"/>
              </a:rPr>
              <a:t>Encadré Par:</a:t>
            </a:r>
          </a:p>
          <a:p>
            <a:pPr algn="l">
              <a:lnSpc>
                <a:spcPts val="2660"/>
              </a:lnSpc>
            </a:pPr>
            <a:r>
              <a:rPr lang="en-US" sz="1900" spc="19" b="true">
                <a:solidFill>
                  <a:srgbClr val="676E7B"/>
                </a:solidFill>
                <a:latin typeface="Inter Bold"/>
                <a:ea typeface="Inter Bold"/>
                <a:cs typeface="Inter Bold"/>
                <a:sym typeface="Inter Bold"/>
              </a:rPr>
              <a:t>Mr Zahour Omar</a:t>
            </a:r>
          </a:p>
          <a:p>
            <a:pPr algn="l">
              <a:lnSpc>
                <a:spcPts val="2660"/>
              </a:lnSpc>
            </a:pPr>
            <a:r>
              <a:rPr lang="en-US" sz="1900" spc="19" b="true">
                <a:solidFill>
                  <a:srgbClr val="676E7B"/>
                </a:solidFill>
                <a:latin typeface="Inter Bold"/>
                <a:ea typeface="Inter Bold"/>
                <a:cs typeface="Inter Bold"/>
                <a:sym typeface="Inter Bold"/>
              </a:rPr>
              <a:t>Mr Adil Karim</a:t>
            </a:r>
          </a:p>
          <a:p>
            <a:pPr algn="l">
              <a:lnSpc>
                <a:spcPts val="307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977763" y="-215986"/>
            <a:ext cx="858545" cy="4895235"/>
            <a:chOff x="0" y="0"/>
            <a:chExt cx="594371" cy="3388973"/>
          </a:xfrm>
        </p:grpSpPr>
        <p:sp>
          <p:nvSpPr>
            <p:cNvPr name="Freeform 36" id="36"/>
            <p:cNvSpPr/>
            <p:nvPr/>
          </p:nvSpPr>
          <p:spPr>
            <a:xfrm flipH="false" flipV="false" rot="0">
              <a:off x="0" y="0"/>
              <a:ext cx="594371" cy="3388973"/>
            </a:xfrm>
            <a:custGeom>
              <a:avLst/>
              <a:gdLst/>
              <a:ahLst/>
              <a:cxnLst/>
              <a:rect r="r" b="b" t="t" l="l"/>
              <a:pathLst>
                <a:path h="3388973" w="594371">
                  <a:moveTo>
                    <a:pt x="0" y="0"/>
                  </a:moveTo>
                  <a:lnTo>
                    <a:pt x="594371" y="0"/>
                  </a:lnTo>
                  <a:lnTo>
                    <a:pt x="594371" y="3388973"/>
                  </a:lnTo>
                  <a:lnTo>
                    <a:pt x="0" y="3388973"/>
                  </a:lnTo>
                  <a:close/>
                </a:path>
              </a:pathLst>
            </a:custGeom>
            <a:solidFill>
              <a:srgbClr val="E1E1E2"/>
            </a:solidFill>
          </p:spPr>
        </p:sp>
        <p:sp>
          <p:nvSpPr>
            <p:cNvPr name="TextBox 37" id="37"/>
            <p:cNvSpPr txBox="true"/>
            <p:nvPr/>
          </p:nvSpPr>
          <p:spPr>
            <a:xfrm>
              <a:off x="0" y="19050"/>
              <a:ext cx="594371" cy="3369923"/>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6308996" y="4190190"/>
            <a:ext cx="10710799" cy="5167961"/>
            <a:chOff x="0" y="0"/>
            <a:chExt cx="2820951" cy="1361109"/>
          </a:xfrm>
        </p:grpSpPr>
        <p:sp>
          <p:nvSpPr>
            <p:cNvPr name="Freeform 54" id="54"/>
            <p:cNvSpPr/>
            <p:nvPr/>
          </p:nvSpPr>
          <p:spPr>
            <a:xfrm flipH="false" flipV="false" rot="0">
              <a:off x="0" y="0"/>
              <a:ext cx="2820951" cy="1361109"/>
            </a:xfrm>
            <a:custGeom>
              <a:avLst/>
              <a:gdLst/>
              <a:ahLst/>
              <a:cxnLst/>
              <a:rect r="r" b="b" t="t" l="l"/>
              <a:pathLst>
                <a:path h="1361109" w="2820951">
                  <a:moveTo>
                    <a:pt x="21684" y="0"/>
                  </a:moveTo>
                  <a:lnTo>
                    <a:pt x="2799267" y="0"/>
                  </a:lnTo>
                  <a:cubicBezTo>
                    <a:pt x="2805018" y="0"/>
                    <a:pt x="2810533" y="2285"/>
                    <a:pt x="2814600" y="6351"/>
                  </a:cubicBezTo>
                  <a:cubicBezTo>
                    <a:pt x="2818667" y="10418"/>
                    <a:pt x="2820951" y="15933"/>
                    <a:pt x="2820951" y="21684"/>
                  </a:cubicBezTo>
                  <a:lnTo>
                    <a:pt x="2820951" y="1339425"/>
                  </a:lnTo>
                  <a:cubicBezTo>
                    <a:pt x="2820951" y="1345176"/>
                    <a:pt x="2818667" y="1350691"/>
                    <a:pt x="2814600" y="1354758"/>
                  </a:cubicBezTo>
                  <a:cubicBezTo>
                    <a:pt x="2810533" y="1358824"/>
                    <a:pt x="2805018" y="1361109"/>
                    <a:pt x="2799267" y="1361109"/>
                  </a:cubicBezTo>
                  <a:lnTo>
                    <a:pt x="21684" y="1361109"/>
                  </a:lnTo>
                  <a:cubicBezTo>
                    <a:pt x="9708" y="1361109"/>
                    <a:pt x="0" y="1351401"/>
                    <a:pt x="0" y="1339425"/>
                  </a:cubicBezTo>
                  <a:lnTo>
                    <a:pt x="0" y="21684"/>
                  </a:lnTo>
                  <a:cubicBezTo>
                    <a:pt x="0" y="15933"/>
                    <a:pt x="2285" y="10418"/>
                    <a:pt x="6351" y="6351"/>
                  </a:cubicBezTo>
                  <a:cubicBezTo>
                    <a:pt x="10418" y="2285"/>
                    <a:pt x="15933" y="0"/>
                    <a:pt x="21684" y="0"/>
                  </a:cubicBezTo>
                  <a:close/>
                </a:path>
              </a:pathLst>
            </a:custGeom>
            <a:solidFill>
              <a:srgbClr val="FFFFFF"/>
            </a:solidFill>
            <a:ln cap="rnd">
              <a:noFill/>
              <a:prstDash val="sysDot"/>
              <a:round/>
            </a:ln>
          </p:spPr>
        </p:sp>
        <p:sp>
          <p:nvSpPr>
            <p:cNvPr name="TextBox 55" id="55"/>
            <p:cNvSpPr txBox="true"/>
            <p:nvPr/>
          </p:nvSpPr>
          <p:spPr>
            <a:xfrm>
              <a:off x="0" y="19050"/>
              <a:ext cx="2820951" cy="1342059"/>
            </a:xfrm>
            <a:prstGeom prst="rect">
              <a:avLst/>
            </a:prstGeom>
          </p:spPr>
          <p:txBody>
            <a:bodyPr anchor="ctr" rtlCol="false" tIns="50800" lIns="50800" bIns="50800" rIns="50800"/>
            <a:lstStyle/>
            <a:p>
              <a:pPr algn="ctr">
                <a:lnSpc>
                  <a:spcPts val="1979"/>
                </a:lnSpc>
              </a:pPr>
            </a:p>
          </p:txBody>
        </p:sp>
      </p:grpSp>
      <p:grpSp>
        <p:nvGrpSpPr>
          <p:cNvPr name="Group 56" id="56"/>
          <p:cNvGrpSpPr/>
          <p:nvPr/>
        </p:nvGrpSpPr>
        <p:grpSpPr>
          <a:xfrm rot="0">
            <a:off x="-167336" y="9004140"/>
            <a:ext cx="1196036" cy="1196036"/>
            <a:chOff x="0" y="0"/>
            <a:chExt cx="1594714" cy="1594714"/>
          </a:xfrm>
        </p:grpSpPr>
        <p:grpSp>
          <p:nvGrpSpPr>
            <p:cNvPr name="Group 57" id="57"/>
            <p:cNvGrpSpPr/>
            <p:nvPr/>
          </p:nvGrpSpPr>
          <p:grpSpPr>
            <a:xfrm rot="0">
              <a:off x="0" y="0"/>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0" y="797357"/>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3" id="63"/>
            <p:cNvGrpSpPr/>
            <p:nvPr/>
          </p:nvGrpSpPr>
          <p:grpSpPr>
            <a:xfrm rot="0">
              <a:off x="797357" y="0"/>
              <a:ext cx="797357" cy="7973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5" id="6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6" id="66"/>
          <p:cNvSpPr/>
          <p:nvPr/>
        </p:nvSpPr>
        <p:spPr>
          <a:xfrm flipH="false" flipV="false" rot="0">
            <a:off x="6308996" y="4190190"/>
            <a:ext cx="10710799" cy="5167961"/>
          </a:xfrm>
          <a:custGeom>
            <a:avLst/>
            <a:gdLst/>
            <a:ahLst/>
            <a:cxnLst/>
            <a:rect r="r" b="b" t="t" l="l"/>
            <a:pathLst>
              <a:path h="5167961" w="10710799">
                <a:moveTo>
                  <a:pt x="0" y="0"/>
                </a:moveTo>
                <a:lnTo>
                  <a:pt x="10710799" y="0"/>
                </a:lnTo>
                <a:lnTo>
                  <a:pt x="10710799" y="5167960"/>
                </a:lnTo>
                <a:lnTo>
                  <a:pt x="0" y="5167960"/>
                </a:lnTo>
                <a:lnTo>
                  <a:pt x="0" y="0"/>
                </a:lnTo>
                <a:close/>
              </a:path>
            </a:pathLst>
          </a:custGeom>
          <a:blipFill>
            <a:blip r:embed="rId4"/>
            <a:stretch>
              <a:fillRect l="0" t="0" r="0" b="0"/>
            </a:stretch>
          </a:blipFill>
        </p:spPr>
      </p:sp>
      <p:sp>
        <p:nvSpPr>
          <p:cNvPr name="TextBox 67" id="67"/>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68" id="68"/>
          <p:cNvSpPr txBox="true"/>
          <p:nvPr/>
        </p:nvSpPr>
        <p:spPr>
          <a:xfrm rot="0">
            <a:off x="253463" y="2000133"/>
            <a:ext cx="4601190" cy="389254"/>
          </a:xfrm>
          <a:prstGeom prst="rect">
            <a:avLst/>
          </a:prstGeom>
        </p:spPr>
        <p:txBody>
          <a:bodyPr anchor="t" rtlCol="false" tIns="0" lIns="0" bIns="0" rIns="0">
            <a:spAutoFit/>
          </a:bodyPr>
          <a:lstStyle/>
          <a:p>
            <a:pPr algn="l">
              <a:lnSpc>
                <a:spcPts val="3220"/>
              </a:lnSpc>
            </a:pPr>
            <a:r>
              <a:rPr lang="en-US" b="true" sz="2300">
                <a:solidFill>
                  <a:srgbClr val="FF5757"/>
                </a:solidFill>
                <a:latin typeface="Inter Bold"/>
                <a:ea typeface="Inter Bold"/>
                <a:cs typeface="Inter Bold"/>
                <a:sym typeface="Inter Bold"/>
              </a:rPr>
              <a:t>E1: COLLECTE DES DONNÉES </a:t>
            </a:r>
          </a:p>
        </p:txBody>
      </p:sp>
      <p:sp>
        <p:nvSpPr>
          <p:cNvPr name="TextBox 69" id="69"/>
          <p:cNvSpPr txBox="true"/>
          <p:nvPr/>
        </p:nvSpPr>
        <p:spPr>
          <a:xfrm rot="0">
            <a:off x="1809027" y="3050999"/>
            <a:ext cx="13524261" cy="1120141"/>
          </a:xfrm>
          <a:prstGeom prst="rect">
            <a:avLst/>
          </a:prstGeom>
        </p:spPr>
        <p:txBody>
          <a:bodyPr anchor="t" rtlCol="false" tIns="0" lIns="0" bIns="0" rIns="0">
            <a:spAutoFit/>
          </a:bodyPr>
          <a:lstStyle/>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OMCD : </a:t>
            </a:r>
          </a:p>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Ensemble de données sur les commentaires marocains offensants</a:t>
            </a:r>
          </a:p>
          <a:p>
            <a:pPr algn="ctr" marL="0" indent="0" lvl="0">
              <a:lnSpc>
                <a:spcPts val="2970"/>
              </a:lnSpc>
              <a:spcBef>
                <a:spcPct val="0"/>
              </a:spcBef>
            </a:pPr>
          </a:p>
        </p:txBody>
      </p:sp>
      <p:sp>
        <p:nvSpPr>
          <p:cNvPr name="TextBox 70" id="70"/>
          <p:cNvSpPr txBox="true"/>
          <p:nvPr/>
        </p:nvSpPr>
        <p:spPr>
          <a:xfrm rot="0">
            <a:off x="158213" y="5923570"/>
            <a:ext cx="5370637" cy="1564004"/>
          </a:xfrm>
          <a:prstGeom prst="rect">
            <a:avLst/>
          </a:prstGeom>
        </p:spPr>
        <p:txBody>
          <a:bodyPr anchor="t" rtlCol="false" tIns="0" lIns="0" bIns="0" rIns="0">
            <a:spAutoFit/>
          </a:bodyPr>
          <a:lstStyle/>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Ensemble de données pour la détection des langues offensantes en dialecte marocain</a:t>
            </a:r>
          </a:p>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Les données sont déjà annotées en différentes catégories (offensif ou non</a:t>
            </a:r>
          </a:p>
          <a:p>
            <a:pPr algn="l">
              <a:lnSpc>
                <a:spcPts val="252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977763" y="-215986"/>
            <a:ext cx="858545" cy="4895235"/>
            <a:chOff x="0" y="0"/>
            <a:chExt cx="594371" cy="3388973"/>
          </a:xfrm>
        </p:grpSpPr>
        <p:sp>
          <p:nvSpPr>
            <p:cNvPr name="Freeform 36" id="36"/>
            <p:cNvSpPr/>
            <p:nvPr/>
          </p:nvSpPr>
          <p:spPr>
            <a:xfrm flipH="false" flipV="false" rot="0">
              <a:off x="0" y="0"/>
              <a:ext cx="594371" cy="3388973"/>
            </a:xfrm>
            <a:custGeom>
              <a:avLst/>
              <a:gdLst/>
              <a:ahLst/>
              <a:cxnLst/>
              <a:rect r="r" b="b" t="t" l="l"/>
              <a:pathLst>
                <a:path h="3388973" w="594371">
                  <a:moveTo>
                    <a:pt x="0" y="0"/>
                  </a:moveTo>
                  <a:lnTo>
                    <a:pt x="594371" y="0"/>
                  </a:lnTo>
                  <a:lnTo>
                    <a:pt x="594371" y="3388973"/>
                  </a:lnTo>
                  <a:lnTo>
                    <a:pt x="0" y="3388973"/>
                  </a:lnTo>
                  <a:close/>
                </a:path>
              </a:pathLst>
            </a:custGeom>
            <a:solidFill>
              <a:srgbClr val="E1E1E2"/>
            </a:solidFill>
          </p:spPr>
        </p:sp>
        <p:sp>
          <p:nvSpPr>
            <p:cNvPr name="TextBox 37" id="37"/>
            <p:cNvSpPr txBox="true"/>
            <p:nvPr/>
          </p:nvSpPr>
          <p:spPr>
            <a:xfrm>
              <a:off x="0" y="19050"/>
              <a:ext cx="594371" cy="3369923"/>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5378997" y="4190190"/>
            <a:ext cx="12669084" cy="5167961"/>
            <a:chOff x="0" y="0"/>
            <a:chExt cx="3336714" cy="1361109"/>
          </a:xfrm>
        </p:grpSpPr>
        <p:sp>
          <p:nvSpPr>
            <p:cNvPr name="Freeform 54" id="54"/>
            <p:cNvSpPr/>
            <p:nvPr/>
          </p:nvSpPr>
          <p:spPr>
            <a:xfrm flipH="false" flipV="false" rot="0">
              <a:off x="0" y="0"/>
              <a:ext cx="3336713" cy="1361109"/>
            </a:xfrm>
            <a:custGeom>
              <a:avLst/>
              <a:gdLst/>
              <a:ahLst/>
              <a:cxnLst/>
              <a:rect r="r" b="b" t="t" l="l"/>
              <a:pathLst>
                <a:path h="1361109" w="3336713">
                  <a:moveTo>
                    <a:pt x="18333" y="0"/>
                  </a:moveTo>
                  <a:lnTo>
                    <a:pt x="3318381" y="0"/>
                  </a:lnTo>
                  <a:cubicBezTo>
                    <a:pt x="3323243" y="0"/>
                    <a:pt x="3327906" y="1931"/>
                    <a:pt x="3331344" y="5370"/>
                  </a:cubicBezTo>
                  <a:cubicBezTo>
                    <a:pt x="3334782" y="8808"/>
                    <a:pt x="3336713" y="13471"/>
                    <a:pt x="3336713" y="18333"/>
                  </a:cubicBezTo>
                  <a:lnTo>
                    <a:pt x="3336713" y="1342776"/>
                  </a:lnTo>
                  <a:cubicBezTo>
                    <a:pt x="3336713" y="1347638"/>
                    <a:pt x="3334782" y="1352301"/>
                    <a:pt x="3331344" y="1355739"/>
                  </a:cubicBezTo>
                  <a:cubicBezTo>
                    <a:pt x="3327906" y="1359178"/>
                    <a:pt x="3323243" y="1361109"/>
                    <a:pt x="3318381" y="1361109"/>
                  </a:cubicBezTo>
                  <a:lnTo>
                    <a:pt x="18333" y="1361109"/>
                  </a:lnTo>
                  <a:cubicBezTo>
                    <a:pt x="13471" y="1361109"/>
                    <a:pt x="8808" y="1359178"/>
                    <a:pt x="5370" y="1355739"/>
                  </a:cubicBezTo>
                  <a:cubicBezTo>
                    <a:pt x="1931" y="1352301"/>
                    <a:pt x="0" y="1347638"/>
                    <a:pt x="0" y="1342776"/>
                  </a:cubicBezTo>
                  <a:lnTo>
                    <a:pt x="0" y="18333"/>
                  </a:lnTo>
                  <a:cubicBezTo>
                    <a:pt x="0" y="13471"/>
                    <a:pt x="1931" y="8808"/>
                    <a:pt x="5370" y="5370"/>
                  </a:cubicBezTo>
                  <a:cubicBezTo>
                    <a:pt x="8808" y="1931"/>
                    <a:pt x="13471" y="0"/>
                    <a:pt x="18333" y="0"/>
                  </a:cubicBezTo>
                  <a:close/>
                </a:path>
              </a:pathLst>
            </a:custGeom>
            <a:solidFill>
              <a:srgbClr val="FFFFFF"/>
            </a:solidFill>
            <a:ln cap="rnd">
              <a:noFill/>
              <a:prstDash val="sysDot"/>
              <a:round/>
            </a:ln>
          </p:spPr>
        </p:sp>
        <p:sp>
          <p:nvSpPr>
            <p:cNvPr name="TextBox 55" id="55"/>
            <p:cNvSpPr txBox="true"/>
            <p:nvPr/>
          </p:nvSpPr>
          <p:spPr>
            <a:xfrm>
              <a:off x="0" y="19050"/>
              <a:ext cx="3336714" cy="1342059"/>
            </a:xfrm>
            <a:prstGeom prst="rect">
              <a:avLst/>
            </a:prstGeom>
          </p:spPr>
          <p:txBody>
            <a:bodyPr anchor="ctr" rtlCol="false" tIns="50800" lIns="50800" bIns="50800" rIns="50800"/>
            <a:lstStyle/>
            <a:p>
              <a:pPr algn="ctr">
                <a:lnSpc>
                  <a:spcPts val="1979"/>
                </a:lnSpc>
              </a:pPr>
            </a:p>
          </p:txBody>
        </p:sp>
      </p:grpSp>
      <p:grpSp>
        <p:nvGrpSpPr>
          <p:cNvPr name="Group 56" id="56"/>
          <p:cNvGrpSpPr/>
          <p:nvPr/>
        </p:nvGrpSpPr>
        <p:grpSpPr>
          <a:xfrm rot="0">
            <a:off x="-167336" y="9004140"/>
            <a:ext cx="1196036" cy="1196036"/>
            <a:chOff x="0" y="0"/>
            <a:chExt cx="1594714" cy="1594714"/>
          </a:xfrm>
        </p:grpSpPr>
        <p:grpSp>
          <p:nvGrpSpPr>
            <p:cNvPr name="Group 57" id="57"/>
            <p:cNvGrpSpPr/>
            <p:nvPr/>
          </p:nvGrpSpPr>
          <p:grpSpPr>
            <a:xfrm rot="0">
              <a:off x="0" y="0"/>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0" y="797357"/>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3" id="63"/>
            <p:cNvGrpSpPr/>
            <p:nvPr/>
          </p:nvGrpSpPr>
          <p:grpSpPr>
            <a:xfrm rot="0">
              <a:off x="797357" y="0"/>
              <a:ext cx="797357" cy="7973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5" id="6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6" id="66"/>
          <p:cNvSpPr/>
          <p:nvPr/>
        </p:nvSpPr>
        <p:spPr>
          <a:xfrm flipH="false" flipV="false" rot="0">
            <a:off x="5468399" y="4292729"/>
            <a:ext cx="12492003" cy="4965571"/>
          </a:xfrm>
          <a:custGeom>
            <a:avLst/>
            <a:gdLst/>
            <a:ahLst/>
            <a:cxnLst/>
            <a:rect r="r" b="b" t="t" l="l"/>
            <a:pathLst>
              <a:path h="4965571" w="12492003">
                <a:moveTo>
                  <a:pt x="0" y="0"/>
                </a:moveTo>
                <a:lnTo>
                  <a:pt x="12492003" y="0"/>
                </a:lnTo>
                <a:lnTo>
                  <a:pt x="12492003" y="4965571"/>
                </a:lnTo>
                <a:lnTo>
                  <a:pt x="0" y="4965571"/>
                </a:lnTo>
                <a:lnTo>
                  <a:pt x="0" y="0"/>
                </a:lnTo>
                <a:close/>
              </a:path>
            </a:pathLst>
          </a:custGeom>
          <a:blipFill>
            <a:blip r:embed="rId4"/>
            <a:stretch>
              <a:fillRect l="0" t="0" r="0" b="0"/>
            </a:stretch>
          </a:blipFill>
        </p:spPr>
      </p:sp>
      <p:sp>
        <p:nvSpPr>
          <p:cNvPr name="TextBox 67" id="67"/>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68" id="68"/>
          <p:cNvSpPr txBox="true"/>
          <p:nvPr/>
        </p:nvSpPr>
        <p:spPr>
          <a:xfrm rot="0">
            <a:off x="253463" y="2000133"/>
            <a:ext cx="4601190" cy="389254"/>
          </a:xfrm>
          <a:prstGeom prst="rect">
            <a:avLst/>
          </a:prstGeom>
        </p:spPr>
        <p:txBody>
          <a:bodyPr anchor="t" rtlCol="false" tIns="0" lIns="0" bIns="0" rIns="0">
            <a:spAutoFit/>
          </a:bodyPr>
          <a:lstStyle/>
          <a:p>
            <a:pPr algn="l">
              <a:lnSpc>
                <a:spcPts val="3220"/>
              </a:lnSpc>
            </a:pPr>
            <a:r>
              <a:rPr lang="en-US" b="true" sz="2300">
                <a:solidFill>
                  <a:srgbClr val="FF5757"/>
                </a:solidFill>
                <a:latin typeface="Inter Bold"/>
                <a:ea typeface="Inter Bold"/>
                <a:cs typeface="Inter Bold"/>
                <a:sym typeface="Inter Bold"/>
              </a:rPr>
              <a:t>E1: COLLECTE DES DONNÉES </a:t>
            </a:r>
          </a:p>
        </p:txBody>
      </p:sp>
      <p:sp>
        <p:nvSpPr>
          <p:cNvPr name="TextBox 69" id="69"/>
          <p:cNvSpPr txBox="true"/>
          <p:nvPr/>
        </p:nvSpPr>
        <p:spPr>
          <a:xfrm rot="0">
            <a:off x="1809027" y="3050999"/>
            <a:ext cx="13524261" cy="1120141"/>
          </a:xfrm>
          <a:prstGeom prst="rect">
            <a:avLst/>
          </a:prstGeom>
        </p:spPr>
        <p:txBody>
          <a:bodyPr anchor="t" rtlCol="false" tIns="0" lIns="0" bIns="0" rIns="0">
            <a:spAutoFit/>
          </a:bodyPr>
          <a:lstStyle/>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OMCD : </a:t>
            </a:r>
          </a:p>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Ensemble de données sur les commentaires marocains offensants</a:t>
            </a:r>
          </a:p>
          <a:p>
            <a:pPr algn="ctr" marL="0" indent="0" lvl="0">
              <a:lnSpc>
                <a:spcPts val="2970"/>
              </a:lnSpc>
              <a:spcBef>
                <a:spcPct val="0"/>
              </a:spcBef>
            </a:pPr>
          </a:p>
        </p:txBody>
      </p:sp>
      <p:sp>
        <p:nvSpPr>
          <p:cNvPr name="TextBox 70" id="70"/>
          <p:cNvSpPr txBox="true"/>
          <p:nvPr/>
        </p:nvSpPr>
        <p:spPr>
          <a:xfrm rot="0">
            <a:off x="158213" y="5923570"/>
            <a:ext cx="5370637" cy="1564004"/>
          </a:xfrm>
          <a:prstGeom prst="rect">
            <a:avLst/>
          </a:prstGeom>
        </p:spPr>
        <p:txBody>
          <a:bodyPr anchor="t" rtlCol="false" tIns="0" lIns="0" bIns="0" rIns="0">
            <a:spAutoFit/>
          </a:bodyPr>
          <a:lstStyle/>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Ensemble de données pour la détection des langues offensantes en dialecte marocain</a:t>
            </a:r>
          </a:p>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Les données sont déjà annotées en différentes catégories (offensif ou non</a:t>
            </a:r>
          </a:p>
          <a:p>
            <a:pPr algn="l">
              <a:lnSpc>
                <a:spcPts val="252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977763" y="-215986"/>
            <a:ext cx="858545" cy="4895235"/>
            <a:chOff x="0" y="0"/>
            <a:chExt cx="594371" cy="3388973"/>
          </a:xfrm>
        </p:grpSpPr>
        <p:sp>
          <p:nvSpPr>
            <p:cNvPr name="Freeform 36" id="36"/>
            <p:cNvSpPr/>
            <p:nvPr/>
          </p:nvSpPr>
          <p:spPr>
            <a:xfrm flipH="false" flipV="false" rot="0">
              <a:off x="0" y="0"/>
              <a:ext cx="594371" cy="3388973"/>
            </a:xfrm>
            <a:custGeom>
              <a:avLst/>
              <a:gdLst/>
              <a:ahLst/>
              <a:cxnLst/>
              <a:rect r="r" b="b" t="t" l="l"/>
              <a:pathLst>
                <a:path h="3388973" w="594371">
                  <a:moveTo>
                    <a:pt x="0" y="0"/>
                  </a:moveTo>
                  <a:lnTo>
                    <a:pt x="594371" y="0"/>
                  </a:lnTo>
                  <a:lnTo>
                    <a:pt x="594371" y="3388973"/>
                  </a:lnTo>
                  <a:lnTo>
                    <a:pt x="0" y="3388973"/>
                  </a:lnTo>
                  <a:close/>
                </a:path>
              </a:pathLst>
            </a:custGeom>
            <a:solidFill>
              <a:srgbClr val="E1E1E2"/>
            </a:solidFill>
          </p:spPr>
        </p:sp>
        <p:sp>
          <p:nvSpPr>
            <p:cNvPr name="TextBox 37" id="37"/>
            <p:cNvSpPr txBox="true"/>
            <p:nvPr/>
          </p:nvSpPr>
          <p:spPr>
            <a:xfrm>
              <a:off x="0" y="19050"/>
              <a:ext cx="594371" cy="3369923"/>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5378997" y="4190190"/>
            <a:ext cx="12669084" cy="5167961"/>
            <a:chOff x="0" y="0"/>
            <a:chExt cx="3336714" cy="1361109"/>
          </a:xfrm>
        </p:grpSpPr>
        <p:sp>
          <p:nvSpPr>
            <p:cNvPr name="Freeform 54" id="54"/>
            <p:cNvSpPr/>
            <p:nvPr/>
          </p:nvSpPr>
          <p:spPr>
            <a:xfrm flipH="false" flipV="false" rot="0">
              <a:off x="0" y="0"/>
              <a:ext cx="3336713" cy="1361109"/>
            </a:xfrm>
            <a:custGeom>
              <a:avLst/>
              <a:gdLst/>
              <a:ahLst/>
              <a:cxnLst/>
              <a:rect r="r" b="b" t="t" l="l"/>
              <a:pathLst>
                <a:path h="1361109" w="3336713">
                  <a:moveTo>
                    <a:pt x="18333" y="0"/>
                  </a:moveTo>
                  <a:lnTo>
                    <a:pt x="3318381" y="0"/>
                  </a:lnTo>
                  <a:cubicBezTo>
                    <a:pt x="3323243" y="0"/>
                    <a:pt x="3327906" y="1931"/>
                    <a:pt x="3331344" y="5370"/>
                  </a:cubicBezTo>
                  <a:cubicBezTo>
                    <a:pt x="3334782" y="8808"/>
                    <a:pt x="3336713" y="13471"/>
                    <a:pt x="3336713" y="18333"/>
                  </a:cubicBezTo>
                  <a:lnTo>
                    <a:pt x="3336713" y="1342776"/>
                  </a:lnTo>
                  <a:cubicBezTo>
                    <a:pt x="3336713" y="1347638"/>
                    <a:pt x="3334782" y="1352301"/>
                    <a:pt x="3331344" y="1355739"/>
                  </a:cubicBezTo>
                  <a:cubicBezTo>
                    <a:pt x="3327906" y="1359178"/>
                    <a:pt x="3323243" y="1361109"/>
                    <a:pt x="3318381" y="1361109"/>
                  </a:cubicBezTo>
                  <a:lnTo>
                    <a:pt x="18333" y="1361109"/>
                  </a:lnTo>
                  <a:cubicBezTo>
                    <a:pt x="13471" y="1361109"/>
                    <a:pt x="8808" y="1359178"/>
                    <a:pt x="5370" y="1355739"/>
                  </a:cubicBezTo>
                  <a:cubicBezTo>
                    <a:pt x="1931" y="1352301"/>
                    <a:pt x="0" y="1347638"/>
                    <a:pt x="0" y="1342776"/>
                  </a:cubicBezTo>
                  <a:lnTo>
                    <a:pt x="0" y="18333"/>
                  </a:lnTo>
                  <a:cubicBezTo>
                    <a:pt x="0" y="13471"/>
                    <a:pt x="1931" y="8808"/>
                    <a:pt x="5370" y="5370"/>
                  </a:cubicBezTo>
                  <a:cubicBezTo>
                    <a:pt x="8808" y="1931"/>
                    <a:pt x="13471" y="0"/>
                    <a:pt x="18333" y="0"/>
                  </a:cubicBezTo>
                  <a:close/>
                </a:path>
              </a:pathLst>
            </a:custGeom>
            <a:solidFill>
              <a:srgbClr val="FFFFFF"/>
            </a:solidFill>
            <a:ln cap="rnd">
              <a:noFill/>
              <a:prstDash val="sysDot"/>
              <a:round/>
            </a:ln>
          </p:spPr>
        </p:sp>
        <p:sp>
          <p:nvSpPr>
            <p:cNvPr name="TextBox 55" id="55"/>
            <p:cNvSpPr txBox="true"/>
            <p:nvPr/>
          </p:nvSpPr>
          <p:spPr>
            <a:xfrm>
              <a:off x="0" y="19050"/>
              <a:ext cx="3336714" cy="1342059"/>
            </a:xfrm>
            <a:prstGeom prst="rect">
              <a:avLst/>
            </a:prstGeom>
          </p:spPr>
          <p:txBody>
            <a:bodyPr anchor="ctr" rtlCol="false" tIns="50800" lIns="50800" bIns="50800" rIns="50800"/>
            <a:lstStyle/>
            <a:p>
              <a:pPr algn="ctr">
                <a:lnSpc>
                  <a:spcPts val="1979"/>
                </a:lnSpc>
              </a:pPr>
            </a:p>
          </p:txBody>
        </p:sp>
      </p:grpSp>
      <p:grpSp>
        <p:nvGrpSpPr>
          <p:cNvPr name="Group 56" id="56"/>
          <p:cNvGrpSpPr/>
          <p:nvPr/>
        </p:nvGrpSpPr>
        <p:grpSpPr>
          <a:xfrm rot="0">
            <a:off x="-167336" y="9004140"/>
            <a:ext cx="1196036" cy="1196036"/>
            <a:chOff x="0" y="0"/>
            <a:chExt cx="1594714" cy="1594714"/>
          </a:xfrm>
        </p:grpSpPr>
        <p:grpSp>
          <p:nvGrpSpPr>
            <p:cNvPr name="Group 57" id="57"/>
            <p:cNvGrpSpPr/>
            <p:nvPr/>
          </p:nvGrpSpPr>
          <p:grpSpPr>
            <a:xfrm rot="0">
              <a:off x="0" y="0"/>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0" y="797357"/>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3" id="63"/>
            <p:cNvGrpSpPr/>
            <p:nvPr/>
          </p:nvGrpSpPr>
          <p:grpSpPr>
            <a:xfrm rot="0">
              <a:off x="797357" y="0"/>
              <a:ext cx="797357" cy="7973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5" id="6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AutoShape 66" id="66"/>
          <p:cNvSpPr/>
          <p:nvPr/>
        </p:nvSpPr>
        <p:spPr>
          <a:xfrm flipH="true">
            <a:off x="11502377" y="5239135"/>
            <a:ext cx="9524" cy="3190019"/>
          </a:xfrm>
          <a:prstGeom prst="line">
            <a:avLst/>
          </a:prstGeom>
          <a:ln cap="flat" w="19050">
            <a:gradFill>
              <a:gsLst>
                <a:gs pos="0">
                  <a:srgbClr val="FF5757">
                    <a:alpha val="100000"/>
                  </a:srgbClr>
                </a:gs>
                <a:gs pos="100000">
                  <a:srgbClr val="8C52FF">
                    <a:alpha val="100000"/>
                  </a:srgbClr>
                </a:gs>
              </a:gsLst>
              <a:lin ang="0"/>
            </a:gradFill>
            <a:prstDash val="solid"/>
            <a:headEnd type="oval" len="lg" w="lg"/>
            <a:tailEnd type="oval" len="lg" w="lg"/>
          </a:ln>
        </p:spPr>
      </p:sp>
      <p:sp>
        <p:nvSpPr>
          <p:cNvPr name="Freeform 67" id="67"/>
          <p:cNvSpPr/>
          <p:nvPr/>
        </p:nvSpPr>
        <p:spPr>
          <a:xfrm flipH="false" flipV="false" rot="0">
            <a:off x="5528851" y="5239135"/>
            <a:ext cx="5784223" cy="3312440"/>
          </a:xfrm>
          <a:custGeom>
            <a:avLst/>
            <a:gdLst/>
            <a:ahLst/>
            <a:cxnLst/>
            <a:rect r="r" b="b" t="t" l="l"/>
            <a:pathLst>
              <a:path h="3312440" w="5784223">
                <a:moveTo>
                  <a:pt x="0" y="0"/>
                </a:moveTo>
                <a:lnTo>
                  <a:pt x="5784223" y="0"/>
                </a:lnTo>
                <a:lnTo>
                  <a:pt x="5784223" y="3312440"/>
                </a:lnTo>
                <a:lnTo>
                  <a:pt x="0" y="3312440"/>
                </a:lnTo>
                <a:lnTo>
                  <a:pt x="0" y="0"/>
                </a:lnTo>
                <a:close/>
              </a:path>
            </a:pathLst>
          </a:custGeom>
          <a:blipFill>
            <a:blip r:embed="rId4"/>
            <a:stretch>
              <a:fillRect l="0" t="0" r="0" b="0"/>
            </a:stretch>
          </a:blipFill>
        </p:spPr>
      </p:sp>
      <p:sp>
        <p:nvSpPr>
          <p:cNvPr name="Freeform 68" id="68"/>
          <p:cNvSpPr/>
          <p:nvPr/>
        </p:nvSpPr>
        <p:spPr>
          <a:xfrm flipH="false" flipV="false" rot="0">
            <a:off x="11702401" y="5807538"/>
            <a:ext cx="5680448" cy="1834169"/>
          </a:xfrm>
          <a:custGeom>
            <a:avLst/>
            <a:gdLst/>
            <a:ahLst/>
            <a:cxnLst/>
            <a:rect r="r" b="b" t="t" l="l"/>
            <a:pathLst>
              <a:path h="1834169" w="5680448">
                <a:moveTo>
                  <a:pt x="0" y="0"/>
                </a:moveTo>
                <a:lnTo>
                  <a:pt x="5680447" y="0"/>
                </a:lnTo>
                <a:lnTo>
                  <a:pt x="5680447" y="1834168"/>
                </a:lnTo>
                <a:lnTo>
                  <a:pt x="0" y="1834168"/>
                </a:lnTo>
                <a:lnTo>
                  <a:pt x="0" y="0"/>
                </a:lnTo>
                <a:close/>
              </a:path>
            </a:pathLst>
          </a:custGeom>
          <a:blipFill>
            <a:blip r:embed="rId5"/>
            <a:stretch>
              <a:fillRect l="0" t="0" r="0" b="0"/>
            </a:stretch>
          </a:blipFill>
        </p:spPr>
      </p:sp>
      <p:sp>
        <p:nvSpPr>
          <p:cNvPr name="TextBox 69" id="69"/>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70" id="70"/>
          <p:cNvSpPr txBox="true"/>
          <p:nvPr/>
        </p:nvSpPr>
        <p:spPr>
          <a:xfrm rot="0">
            <a:off x="253463" y="2000133"/>
            <a:ext cx="4601190" cy="389254"/>
          </a:xfrm>
          <a:prstGeom prst="rect">
            <a:avLst/>
          </a:prstGeom>
        </p:spPr>
        <p:txBody>
          <a:bodyPr anchor="t" rtlCol="false" tIns="0" lIns="0" bIns="0" rIns="0">
            <a:spAutoFit/>
          </a:bodyPr>
          <a:lstStyle/>
          <a:p>
            <a:pPr algn="l">
              <a:lnSpc>
                <a:spcPts val="3220"/>
              </a:lnSpc>
            </a:pPr>
            <a:r>
              <a:rPr lang="en-US" b="true" sz="2300">
                <a:solidFill>
                  <a:srgbClr val="FF5757"/>
                </a:solidFill>
                <a:latin typeface="Inter Bold"/>
                <a:ea typeface="Inter Bold"/>
                <a:cs typeface="Inter Bold"/>
                <a:sym typeface="Inter Bold"/>
              </a:rPr>
              <a:t>E1: COLLECTE DES DONNÉES </a:t>
            </a:r>
          </a:p>
        </p:txBody>
      </p:sp>
      <p:sp>
        <p:nvSpPr>
          <p:cNvPr name="TextBox 71" id="71"/>
          <p:cNvSpPr txBox="true"/>
          <p:nvPr/>
        </p:nvSpPr>
        <p:spPr>
          <a:xfrm rot="0">
            <a:off x="1809027" y="3050999"/>
            <a:ext cx="13524261" cy="1120141"/>
          </a:xfrm>
          <a:prstGeom prst="rect">
            <a:avLst/>
          </a:prstGeom>
        </p:spPr>
        <p:txBody>
          <a:bodyPr anchor="t" rtlCol="false" tIns="0" lIns="0" bIns="0" rIns="0">
            <a:spAutoFit/>
          </a:bodyPr>
          <a:lstStyle/>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OMCD : </a:t>
            </a:r>
          </a:p>
          <a:p>
            <a:pPr algn="ctr">
              <a:lnSpc>
                <a:spcPts val="2970"/>
              </a:lnSpc>
            </a:pPr>
            <a:r>
              <a:rPr lang="en-US" b="true" sz="2700" spc="-27">
                <a:solidFill>
                  <a:srgbClr val="000000"/>
                </a:solidFill>
                <a:latin typeface="Libre Baskerville Bold"/>
                <a:ea typeface="Libre Baskerville Bold"/>
                <a:cs typeface="Libre Baskerville Bold"/>
                <a:sym typeface="Libre Baskerville Bold"/>
              </a:rPr>
              <a:t>Ensemble de données sur les commentaires marocains offensants</a:t>
            </a:r>
          </a:p>
          <a:p>
            <a:pPr algn="ctr" marL="0" indent="0" lvl="0">
              <a:lnSpc>
                <a:spcPts val="2970"/>
              </a:lnSpc>
              <a:spcBef>
                <a:spcPct val="0"/>
              </a:spcBef>
            </a:pPr>
          </a:p>
        </p:txBody>
      </p:sp>
      <p:sp>
        <p:nvSpPr>
          <p:cNvPr name="TextBox 72" id="72"/>
          <p:cNvSpPr txBox="true"/>
          <p:nvPr/>
        </p:nvSpPr>
        <p:spPr>
          <a:xfrm rot="0">
            <a:off x="158213" y="5923570"/>
            <a:ext cx="5370637" cy="1564004"/>
          </a:xfrm>
          <a:prstGeom prst="rect">
            <a:avLst/>
          </a:prstGeom>
        </p:spPr>
        <p:txBody>
          <a:bodyPr anchor="t" rtlCol="false" tIns="0" lIns="0" bIns="0" rIns="0">
            <a:spAutoFit/>
          </a:bodyPr>
          <a:lstStyle/>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Ensemble de données pour la détection des langues offensantes en dialecte marocain</a:t>
            </a:r>
          </a:p>
          <a:p>
            <a:pPr algn="l" marL="388628" indent="-194314" lvl="1">
              <a:lnSpc>
                <a:spcPts val="2520"/>
              </a:lnSpc>
              <a:buFont typeface="Arial"/>
              <a:buChar char="•"/>
            </a:pPr>
            <a:r>
              <a:rPr lang="en-US" b="true" sz="1800" spc="-36">
                <a:solidFill>
                  <a:srgbClr val="676E7B"/>
                </a:solidFill>
                <a:latin typeface="Inter Bold"/>
                <a:ea typeface="Inter Bold"/>
                <a:cs typeface="Inter Bold"/>
                <a:sym typeface="Inter Bold"/>
              </a:rPr>
              <a:t>Les données sont déjà annotées en différentes catégories (offensif ou non</a:t>
            </a:r>
          </a:p>
          <a:p>
            <a:pPr algn="l">
              <a:lnSpc>
                <a:spcPts val="25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797171" y="-500259"/>
            <a:ext cx="858545" cy="5463782"/>
            <a:chOff x="0" y="0"/>
            <a:chExt cx="594371" cy="3782578"/>
          </a:xfrm>
        </p:grpSpPr>
        <p:sp>
          <p:nvSpPr>
            <p:cNvPr name="Freeform 36" id="36"/>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167336" y="9004140"/>
            <a:ext cx="1196036" cy="1196036"/>
            <a:chOff x="0" y="0"/>
            <a:chExt cx="1594714" cy="1594714"/>
          </a:xfrm>
        </p:grpSpPr>
        <p:grpSp>
          <p:nvGrpSpPr>
            <p:cNvPr name="Group 54" id="54"/>
            <p:cNvGrpSpPr/>
            <p:nvPr/>
          </p:nvGrpSpPr>
          <p:grpSpPr>
            <a:xfrm rot="0">
              <a:off x="0" y="0"/>
              <a:ext cx="797357" cy="797357"/>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6" id="5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7" id="57"/>
            <p:cNvGrpSpPr/>
            <p:nvPr/>
          </p:nvGrpSpPr>
          <p:grpSpPr>
            <a:xfrm rot="0">
              <a:off x="0" y="797357"/>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797357" y="0"/>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3" id="63"/>
          <p:cNvSpPr/>
          <p:nvPr/>
        </p:nvSpPr>
        <p:spPr>
          <a:xfrm flipH="false" flipV="false" rot="0">
            <a:off x="3520296" y="4552509"/>
            <a:ext cx="11247409" cy="779647"/>
          </a:xfrm>
          <a:custGeom>
            <a:avLst/>
            <a:gdLst/>
            <a:ahLst/>
            <a:cxnLst/>
            <a:rect r="r" b="b" t="t" l="l"/>
            <a:pathLst>
              <a:path h="779647" w="11247409">
                <a:moveTo>
                  <a:pt x="0" y="0"/>
                </a:moveTo>
                <a:lnTo>
                  <a:pt x="11247408" y="0"/>
                </a:lnTo>
                <a:lnTo>
                  <a:pt x="11247408" y="779647"/>
                </a:lnTo>
                <a:lnTo>
                  <a:pt x="0" y="779647"/>
                </a:lnTo>
                <a:lnTo>
                  <a:pt x="0" y="0"/>
                </a:lnTo>
                <a:close/>
              </a:path>
            </a:pathLst>
          </a:custGeom>
          <a:blipFill>
            <a:blip r:embed="rId4"/>
            <a:stretch>
              <a:fillRect l="0" t="0" r="0" b="-14231"/>
            </a:stretch>
          </a:blipFill>
        </p:spPr>
      </p:sp>
      <p:grpSp>
        <p:nvGrpSpPr>
          <p:cNvPr name="Group 64" id="64"/>
          <p:cNvGrpSpPr/>
          <p:nvPr/>
        </p:nvGrpSpPr>
        <p:grpSpPr>
          <a:xfrm rot="0">
            <a:off x="3520296" y="4552509"/>
            <a:ext cx="11247409" cy="779647"/>
            <a:chOff x="0" y="0"/>
            <a:chExt cx="2962281" cy="205339"/>
          </a:xfrm>
        </p:grpSpPr>
        <p:sp>
          <p:nvSpPr>
            <p:cNvPr name="Freeform 65" id="65"/>
            <p:cNvSpPr/>
            <p:nvPr/>
          </p:nvSpPr>
          <p:spPr>
            <a:xfrm flipH="false" flipV="false" rot="0">
              <a:off x="0" y="0"/>
              <a:ext cx="2962281" cy="205339"/>
            </a:xfrm>
            <a:custGeom>
              <a:avLst/>
              <a:gdLst/>
              <a:ahLst/>
              <a:cxnLst/>
              <a:rect r="r" b="b" t="t" l="l"/>
              <a:pathLst>
                <a:path h="205339" w="2962281">
                  <a:moveTo>
                    <a:pt x="17897" y="0"/>
                  </a:moveTo>
                  <a:lnTo>
                    <a:pt x="2944384" y="0"/>
                  </a:lnTo>
                  <a:cubicBezTo>
                    <a:pt x="2954268" y="0"/>
                    <a:pt x="2962281" y="8013"/>
                    <a:pt x="2962281" y="17897"/>
                  </a:cubicBezTo>
                  <a:lnTo>
                    <a:pt x="2962281" y="187443"/>
                  </a:lnTo>
                  <a:cubicBezTo>
                    <a:pt x="2962281" y="192189"/>
                    <a:pt x="2960395" y="196741"/>
                    <a:pt x="2957039" y="200097"/>
                  </a:cubicBezTo>
                  <a:cubicBezTo>
                    <a:pt x="2953683" y="203454"/>
                    <a:pt x="2949130" y="205339"/>
                    <a:pt x="2944384" y="205339"/>
                  </a:cubicBezTo>
                  <a:lnTo>
                    <a:pt x="17897" y="205339"/>
                  </a:lnTo>
                  <a:cubicBezTo>
                    <a:pt x="13150" y="205339"/>
                    <a:pt x="8598" y="203454"/>
                    <a:pt x="5242" y="200097"/>
                  </a:cubicBezTo>
                  <a:cubicBezTo>
                    <a:pt x="1886" y="196741"/>
                    <a:pt x="0" y="192189"/>
                    <a:pt x="0" y="187443"/>
                  </a:cubicBezTo>
                  <a:lnTo>
                    <a:pt x="0" y="17897"/>
                  </a:lnTo>
                  <a:cubicBezTo>
                    <a:pt x="0" y="13150"/>
                    <a:pt x="1886" y="8598"/>
                    <a:pt x="5242" y="5242"/>
                  </a:cubicBezTo>
                  <a:cubicBezTo>
                    <a:pt x="8598" y="1886"/>
                    <a:pt x="13150" y="0"/>
                    <a:pt x="17897" y="0"/>
                  </a:cubicBezTo>
                  <a:close/>
                </a:path>
              </a:pathLst>
            </a:custGeom>
            <a:solidFill>
              <a:srgbClr val="000000">
                <a:alpha val="0"/>
              </a:srgbClr>
            </a:solidFill>
            <a:ln w="28575" cap="rnd">
              <a:gradFill>
                <a:gsLst>
                  <a:gs pos="0">
                    <a:srgbClr val="FF5757">
                      <a:alpha val="100000"/>
                    </a:srgbClr>
                  </a:gs>
                  <a:gs pos="100000">
                    <a:srgbClr val="8C52FF">
                      <a:alpha val="100000"/>
                    </a:srgbClr>
                  </a:gs>
                </a:gsLst>
                <a:lin ang="0"/>
              </a:gradFill>
              <a:prstDash val="solid"/>
              <a:round/>
            </a:ln>
          </p:spPr>
        </p:sp>
        <p:sp>
          <p:nvSpPr>
            <p:cNvPr name="TextBox 66" id="66"/>
            <p:cNvSpPr txBox="true"/>
            <p:nvPr/>
          </p:nvSpPr>
          <p:spPr>
            <a:xfrm>
              <a:off x="0" y="19050"/>
              <a:ext cx="2962281" cy="186289"/>
            </a:xfrm>
            <a:prstGeom prst="rect">
              <a:avLst/>
            </a:prstGeom>
          </p:spPr>
          <p:txBody>
            <a:bodyPr anchor="ctr" rtlCol="false" tIns="50800" lIns="50800" bIns="50800" rIns="50800"/>
            <a:lstStyle/>
            <a:p>
              <a:pPr algn="ctr">
                <a:lnSpc>
                  <a:spcPts val="1979"/>
                </a:lnSpc>
              </a:pPr>
            </a:p>
          </p:txBody>
        </p:sp>
      </p:grpSp>
      <p:grpSp>
        <p:nvGrpSpPr>
          <p:cNvPr name="Group 67" id="67"/>
          <p:cNvGrpSpPr/>
          <p:nvPr/>
        </p:nvGrpSpPr>
        <p:grpSpPr>
          <a:xfrm rot="0">
            <a:off x="3578491" y="4562705"/>
            <a:ext cx="11131019" cy="759254"/>
            <a:chOff x="0" y="0"/>
            <a:chExt cx="2931626" cy="199968"/>
          </a:xfrm>
        </p:grpSpPr>
        <p:sp>
          <p:nvSpPr>
            <p:cNvPr name="Freeform 68" id="68"/>
            <p:cNvSpPr/>
            <p:nvPr/>
          </p:nvSpPr>
          <p:spPr>
            <a:xfrm flipH="false" flipV="false" rot="0">
              <a:off x="0" y="0"/>
              <a:ext cx="2931626" cy="199968"/>
            </a:xfrm>
            <a:custGeom>
              <a:avLst/>
              <a:gdLst/>
              <a:ahLst/>
              <a:cxnLst/>
              <a:rect r="r" b="b" t="t" l="l"/>
              <a:pathLst>
                <a:path h="199968" w="2931626">
                  <a:moveTo>
                    <a:pt x="18084" y="0"/>
                  </a:moveTo>
                  <a:lnTo>
                    <a:pt x="2913543" y="0"/>
                  </a:lnTo>
                  <a:cubicBezTo>
                    <a:pt x="2918339" y="0"/>
                    <a:pt x="2922938" y="1905"/>
                    <a:pt x="2926330" y="5297"/>
                  </a:cubicBezTo>
                  <a:cubicBezTo>
                    <a:pt x="2929721" y="8688"/>
                    <a:pt x="2931626" y="13288"/>
                    <a:pt x="2931626" y="18084"/>
                  </a:cubicBezTo>
                  <a:lnTo>
                    <a:pt x="2931626" y="181884"/>
                  </a:lnTo>
                  <a:cubicBezTo>
                    <a:pt x="2931626" y="186681"/>
                    <a:pt x="2929721" y="191280"/>
                    <a:pt x="2926330" y="194672"/>
                  </a:cubicBezTo>
                  <a:cubicBezTo>
                    <a:pt x="2922938" y="198063"/>
                    <a:pt x="2918339" y="199968"/>
                    <a:pt x="2913543" y="199968"/>
                  </a:cubicBezTo>
                  <a:lnTo>
                    <a:pt x="18084" y="199968"/>
                  </a:lnTo>
                  <a:cubicBezTo>
                    <a:pt x="13288" y="199968"/>
                    <a:pt x="8688" y="198063"/>
                    <a:pt x="5297" y="194672"/>
                  </a:cubicBezTo>
                  <a:cubicBezTo>
                    <a:pt x="1905" y="191280"/>
                    <a:pt x="0" y="186681"/>
                    <a:pt x="0" y="181884"/>
                  </a:cubicBezTo>
                  <a:lnTo>
                    <a:pt x="0" y="18084"/>
                  </a:lnTo>
                  <a:cubicBezTo>
                    <a:pt x="0" y="13288"/>
                    <a:pt x="1905" y="8688"/>
                    <a:pt x="5297" y="5297"/>
                  </a:cubicBezTo>
                  <a:cubicBezTo>
                    <a:pt x="8688" y="1905"/>
                    <a:pt x="13288" y="0"/>
                    <a:pt x="18084" y="0"/>
                  </a:cubicBezTo>
                  <a:close/>
                </a:path>
              </a:pathLst>
            </a:custGeom>
            <a:solidFill>
              <a:srgbClr val="000000">
                <a:alpha val="0"/>
              </a:srgbClr>
            </a:solidFill>
            <a:ln w="19050" cap="rnd">
              <a:solidFill>
                <a:srgbClr val="A6A6A6"/>
              </a:solidFill>
              <a:prstDash val="sysDot"/>
              <a:round/>
            </a:ln>
          </p:spPr>
        </p:sp>
        <p:sp>
          <p:nvSpPr>
            <p:cNvPr name="TextBox 69" id="69"/>
            <p:cNvSpPr txBox="true"/>
            <p:nvPr/>
          </p:nvSpPr>
          <p:spPr>
            <a:xfrm>
              <a:off x="0" y="19050"/>
              <a:ext cx="2931626" cy="180918"/>
            </a:xfrm>
            <a:prstGeom prst="rect">
              <a:avLst/>
            </a:prstGeom>
          </p:spPr>
          <p:txBody>
            <a:bodyPr anchor="ctr" rtlCol="false" tIns="50800" lIns="50800" bIns="50800" rIns="50800"/>
            <a:lstStyle/>
            <a:p>
              <a:pPr algn="ctr">
                <a:lnSpc>
                  <a:spcPts val="1979"/>
                </a:lnSpc>
              </a:pPr>
            </a:p>
          </p:txBody>
        </p:sp>
      </p:grpSp>
      <p:sp>
        <p:nvSpPr>
          <p:cNvPr name="Freeform 70" id="70"/>
          <p:cNvSpPr/>
          <p:nvPr/>
        </p:nvSpPr>
        <p:spPr>
          <a:xfrm flipH="false" flipV="false" rot="0">
            <a:off x="1474421" y="6344509"/>
            <a:ext cx="7096737" cy="2659631"/>
          </a:xfrm>
          <a:custGeom>
            <a:avLst/>
            <a:gdLst/>
            <a:ahLst/>
            <a:cxnLst/>
            <a:rect r="r" b="b" t="t" l="l"/>
            <a:pathLst>
              <a:path h="2659631" w="7096737">
                <a:moveTo>
                  <a:pt x="0" y="0"/>
                </a:moveTo>
                <a:lnTo>
                  <a:pt x="7096737" y="0"/>
                </a:lnTo>
                <a:lnTo>
                  <a:pt x="7096737" y="2659631"/>
                </a:lnTo>
                <a:lnTo>
                  <a:pt x="0" y="2659631"/>
                </a:lnTo>
                <a:lnTo>
                  <a:pt x="0" y="0"/>
                </a:lnTo>
                <a:close/>
              </a:path>
            </a:pathLst>
          </a:custGeom>
          <a:blipFill>
            <a:blip r:embed="rId5"/>
            <a:stretch>
              <a:fillRect l="0" t="0" r="0" b="0"/>
            </a:stretch>
          </a:blipFill>
        </p:spPr>
      </p:sp>
      <p:sp>
        <p:nvSpPr>
          <p:cNvPr name="Freeform 71" id="71"/>
          <p:cNvSpPr/>
          <p:nvPr/>
        </p:nvSpPr>
        <p:spPr>
          <a:xfrm flipH="false" flipV="false" rot="0">
            <a:off x="9861671" y="6344509"/>
            <a:ext cx="7695952" cy="2659631"/>
          </a:xfrm>
          <a:custGeom>
            <a:avLst/>
            <a:gdLst/>
            <a:ahLst/>
            <a:cxnLst/>
            <a:rect r="r" b="b" t="t" l="l"/>
            <a:pathLst>
              <a:path h="2659631" w="7695952">
                <a:moveTo>
                  <a:pt x="0" y="0"/>
                </a:moveTo>
                <a:lnTo>
                  <a:pt x="7695953" y="0"/>
                </a:lnTo>
                <a:lnTo>
                  <a:pt x="7695953" y="2659631"/>
                </a:lnTo>
                <a:lnTo>
                  <a:pt x="0" y="2659631"/>
                </a:lnTo>
                <a:lnTo>
                  <a:pt x="0" y="0"/>
                </a:lnTo>
                <a:close/>
              </a:path>
            </a:pathLst>
          </a:custGeom>
          <a:blipFill>
            <a:blip r:embed="rId6"/>
            <a:stretch>
              <a:fillRect l="0" t="0" r="0" b="0"/>
            </a:stretch>
          </a:blipFill>
        </p:spPr>
      </p:sp>
      <p:sp>
        <p:nvSpPr>
          <p:cNvPr name="Freeform 72" id="72"/>
          <p:cNvSpPr/>
          <p:nvPr/>
        </p:nvSpPr>
        <p:spPr>
          <a:xfrm flipH="false" flipV="false" rot="0">
            <a:off x="8865934" y="7473425"/>
            <a:ext cx="700962" cy="401799"/>
          </a:xfrm>
          <a:custGeom>
            <a:avLst/>
            <a:gdLst/>
            <a:ahLst/>
            <a:cxnLst/>
            <a:rect r="r" b="b" t="t" l="l"/>
            <a:pathLst>
              <a:path h="401799" w="700962">
                <a:moveTo>
                  <a:pt x="0" y="0"/>
                </a:moveTo>
                <a:lnTo>
                  <a:pt x="700961" y="0"/>
                </a:lnTo>
                <a:lnTo>
                  <a:pt x="700961" y="401799"/>
                </a:lnTo>
                <a:lnTo>
                  <a:pt x="0" y="4017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3" id="73"/>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74" id="74"/>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75" id="75"/>
          <p:cNvSpPr txBox="true"/>
          <p:nvPr/>
        </p:nvSpPr>
        <p:spPr>
          <a:xfrm rot="0">
            <a:off x="3197313" y="3396174"/>
            <a:ext cx="7043268" cy="25146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a:solidFill>
                  <a:srgbClr val="000000"/>
                </a:solidFill>
                <a:latin typeface="Inter Bold"/>
                <a:ea typeface="Inter Bold"/>
                <a:cs typeface="Inter Bold"/>
                <a:sym typeface="Inter Bold"/>
              </a:rPr>
              <a:t>Nettoyage des données textuelles en retirant les émojis.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797171" y="-500259"/>
            <a:ext cx="858545" cy="5463782"/>
            <a:chOff x="0" y="0"/>
            <a:chExt cx="594371" cy="3782578"/>
          </a:xfrm>
        </p:grpSpPr>
        <p:sp>
          <p:nvSpPr>
            <p:cNvPr name="Freeform 36" id="36"/>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167336" y="9004140"/>
            <a:ext cx="1196036" cy="1196036"/>
            <a:chOff x="0" y="0"/>
            <a:chExt cx="1594714" cy="1594714"/>
          </a:xfrm>
        </p:grpSpPr>
        <p:grpSp>
          <p:nvGrpSpPr>
            <p:cNvPr name="Group 54" id="54"/>
            <p:cNvGrpSpPr/>
            <p:nvPr/>
          </p:nvGrpSpPr>
          <p:grpSpPr>
            <a:xfrm rot="0">
              <a:off x="0" y="0"/>
              <a:ext cx="797357" cy="797357"/>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6" id="5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7" id="57"/>
            <p:cNvGrpSpPr/>
            <p:nvPr/>
          </p:nvGrpSpPr>
          <p:grpSpPr>
            <a:xfrm rot="0">
              <a:off x="0" y="797357"/>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797357" y="0"/>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3" id="63"/>
          <p:cNvSpPr/>
          <p:nvPr/>
        </p:nvSpPr>
        <p:spPr>
          <a:xfrm flipH="false" flipV="false" rot="0">
            <a:off x="8923273" y="6183698"/>
            <a:ext cx="700962" cy="401799"/>
          </a:xfrm>
          <a:custGeom>
            <a:avLst/>
            <a:gdLst/>
            <a:ahLst/>
            <a:cxnLst/>
            <a:rect r="r" b="b" t="t" l="l"/>
            <a:pathLst>
              <a:path h="401799" w="700962">
                <a:moveTo>
                  <a:pt x="0" y="0"/>
                </a:moveTo>
                <a:lnTo>
                  <a:pt x="700962" y="0"/>
                </a:lnTo>
                <a:lnTo>
                  <a:pt x="700962" y="401799"/>
                </a:lnTo>
                <a:lnTo>
                  <a:pt x="0" y="401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4" id="64"/>
          <p:cNvSpPr/>
          <p:nvPr/>
        </p:nvSpPr>
        <p:spPr>
          <a:xfrm flipH="false" flipV="false" rot="0">
            <a:off x="184367" y="5550479"/>
            <a:ext cx="8577173" cy="1738968"/>
          </a:xfrm>
          <a:custGeom>
            <a:avLst/>
            <a:gdLst/>
            <a:ahLst/>
            <a:cxnLst/>
            <a:rect r="r" b="b" t="t" l="l"/>
            <a:pathLst>
              <a:path h="1738968" w="8577173">
                <a:moveTo>
                  <a:pt x="0" y="0"/>
                </a:moveTo>
                <a:lnTo>
                  <a:pt x="8577173" y="0"/>
                </a:lnTo>
                <a:lnTo>
                  <a:pt x="8577173" y="1738967"/>
                </a:lnTo>
                <a:lnTo>
                  <a:pt x="0" y="1738967"/>
                </a:lnTo>
                <a:lnTo>
                  <a:pt x="0" y="0"/>
                </a:lnTo>
                <a:close/>
              </a:path>
            </a:pathLst>
          </a:custGeom>
          <a:blipFill>
            <a:blip r:embed="rId6"/>
            <a:stretch>
              <a:fillRect l="0" t="-42510" r="0" b="0"/>
            </a:stretch>
          </a:blipFill>
        </p:spPr>
      </p:sp>
      <p:sp>
        <p:nvSpPr>
          <p:cNvPr name="Freeform 65" id="65"/>
          <p:cNvSpPr/>
          <p:nvPr/>
        </p:nvSpPr>
        <p:spPr>
          <a:xfrm flipH="false" flipV="false" rot="0">
            <a:off x="9919510" y="5527435"/>
            <a:ext cx="7555348" cy="1714325"/>
          </a:xfrm>
          <a:custGeom>
            <a:avLst/>
            <a:gdLst/>
            <a:ahLst/>
            <a:cxnLst/>
            <a:rect r="r" b="b" t="t" l="l"/>
            <a:pathLst>
              <a:path h="1714325" w="7555348">
                <a:moveTo>
                  <a:pt x="0" y="0"/>
                </a:moveTo>
                <a:lnTo>
                  <a:pt x="7555348" y="0"/>
                </a:lnTo>
                <a:lnTo>
                  <a:pt x="7555348" y="1714325"/>
                </a:lnTo>
                <a:lnTo>
                  <a:pt x="0" y="1714325"/>
                </a:lnTo>
                <a:lnTo>
                  <a:pt x="0" y="0"/>
                </a:lnTo>
                <a:close/>
              </a:path>
            </a:pathLst>
          </a:custGeom>
          <a:blipFill>
            <a:blip r:embed="rId7"/>
            <a:stretch>
              <a:fillRect l="0" t="-28929" r="0" b="0"/>
            </a:stretch>
          </a:blipFill>
        </p:spPr>
      </p:sp>
      <p:sp>
        <p:nvSpPr>
          <p:cNvPr name="TextBox 66" id="66"/>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67" id="67"/>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68" id="68"/>
          <p:cNvSpPr txBox="true"/>
          <p:nvPr/>
        </p:nvSpPr>
        <p:spPr>
          <a:xfrm rot="0">
            <a:off x="686780" y="3396174"/>
            <a:ext cx="11757323" cy="251460"/>
          </a:xfrm>
          <a:prstGeom prst="rect">
            <a:avLst/>
          </a:prstGeom>
        </p:spPr>
        <p:txBody>
          <a:bodyPr anchor="t" rtlCol="false" tIns="0" lIns="0" bIns="0" rIns="0">
            <a:spAutoFit/>
          </a:bodyPr>
          <a:lstStyle/>
          <a:p>
            <a:pPr algn="ctr" marL="388618" indent="-194309" lvl="1">
              <a:lnSpc>
                <a:spcPts val="1979"/>
              </a:lnSpc>
              <a:buFont typeface="Arial"/>
              <a:buChar char="•"/>
            </a:pPr>
            <a:r>
              <a:rPr lang="en-US" b="true" sz="1799">
                <a:solidFill>
                  <a:srgbClr val="000000"/>
                </a:solidFill>
                <a:latin typeface="Inter Bold"/>
                <a:ea typeface="Inter Bold"/>
                <a:cs typeface="Inter Bold"/>
                <a:sym typeface="Inter Bold"/>
              </a:rPr>
              <a:t>Nettoie les commentaires  en supprimant   des ponctuations pour éviter les symboles non significatifs</a:t>
            </a:r>
          </a:p>
        </p:txBody>
      </p:sp>
      <p:grpSp>
        <p:nvGrpSpPr>
          <p:cNvPr name="Group 69" id="69"/>
          <p:cNvGrpSpPr/>
          <p:nvPr/>
        </p:nvGrpSpPr>
        <p:grpSpPr>
          <a:xfrm rot="0">
            <a:off x="184367" y="5550479"/>
            <a:ext cx="8577173" cy="1738968"/>
            <a:chOff x="0" y="0"/>
            <a:chExt cx="2058234" cy="417294"/>
          </a:xfrm>
        </p:grpSpPr>
        <p:sp>
          <p:nvSpPr>
            <p:cNvPr name="Freeform 70" id="70"/>
            <p:cNvSpPr/>
            <p:nvPr/>
          </p:nvSpPr>
          <p:spPr>
            <a:xfrm flipH="false" flipV="false" rot="0">
              <a:off x="0" y="0"/>
              <a:ext cx="2058234" cy="417294"/>
            </a:xfrm>
            <a:custGeom>
              <a:avLst/>
              <a:gdLst/>
              <a:ahLst/>
              <a:cxnLst/>
              <a:rect r="r" b="b" t="t" l="l"/>
              <a:pathLst>
                <a:path h="417294" w="2058234">
                  <a:moveTo>
                    <a:pt x="0" y="0"/>
                  </a:moveTo>
                  <a:lnTo>
                    <a:pt x="2058234" y="0"/>
                  </a:lnTo>
                  <a:lnTo>
                    <a:pt x="2058234" y="417294"/>
                  </a:lnTo>
                  <a:lnTo>
                    <a:pt x="0" y="417294"/>
                  </a:lnTo>
                  <a:close/>
                </a:path>
              </a:pathLst>
            </a:custGeom>
            <a:solidFill>
              <a:srgbClr val="000000">
                <a:alpha val="0"/>
              </a:srgbClr>
            </a:solidFill>
            <a:ln w="28575" cap="sq">
              <a:gradFill>
                <a:gsLst>
                  <a:gs pos="0">
                    <a:srgbClr val="FF5757">
                      <a:alpha val="100000"/>
                    </a:srgbClr>
                  </a:gs>
                  <a:gs pos="100000">
                    <a:srgbClr val="8C52FF">
                      <a:alpha val="100000"/>
                    </a:srgbClr>
                  </a:gs>
                </a:gsLst>
                <a:lin ang="0"/>
              </a:gradFill>
              <a:prstDash val="solid"/>
              <a:miter/>
            </a:ln>
          </p:spPr>
        </p:sp>
        <p:sp>
          <p:nvSpPr>
            <p:cNvPr name="TextBox 71" id="71"/>
            <p:cNvSpPr txBox="true"/>
            <p:nvPr/>
          </p:nvSpPr>
          <p:spPr>
            <a:xfrm>
              <a:off x="0" y="19050"/>
              <a:ext cx="2058234" cy="398244"/>
            </a:xfrm>
            <a:prstGeom prst="rect">
              <a:avLst/>
            </a:prstGeom>
          </p:spPr>
          <p:txBody>
            <a:bodyPr anchor="ctr" rtlCol="false" tIns="50800" lIns="50800" bIns="50800" rIns="50800"/>
            <a:lstStyle/>
            <a:p>
              <a:pPr algn="ctr">
                <a:lnSpc>
                  <a:spcPts val="1979"/>
                </a:lnSpc>
              </a:pPr>
            </a:p>
          </p:txBody>
        </p:sp>
      </p:grpSp>
      <p:grpSp>
        <p:nvGrpSpPr>
          <p:cNvPr name="Group 72" id="72"/>
          <p:cNvGrpSpPr/>
          <p:nvPr/>
        </p:nvGrpSpPr>
        <p:grpSpPr>
          <a:xfrm rot="0">
            <a:off x="228746" y="5573221"/>
            <a:ext cx="8488415" cy="1693482"/>
            <a:chOff x="0" y="0"/>
            <a:chExt cx="2036935" cy="406379"/>
          </a:xfrm>
        </p:grpSpPr>
        <p:sp>
          <p:nvSpPr>
            <p:cNvPr name="Freeform 73" id="73"/>
            <p:cNvSpPr/>
            <p:nvPr/>
          </p:nvSpPr>
          <p:spPr>
            <a:xfrm flipH="false" flipV="false" rot="0">
              <a:off x="0" y="0"/>
              <a:ext cx="2036935" cy="406379"/>
            </a:xfrm>
            <a:custGeom>
              <a:avLst/>
              <a:gdLst/>
              <a:ahLst/>
              <a:cxnLst/>
              <a:rect r="r" b="b" t="t" l="l"/>
              <a:pathLst>
                <a:path h="406379" w="2036935">
                  <a:moveTo>
                    <a:pt x="0" y="0"/>
                  </a:moveTo>
                  <a:lnTo>
                    <a:pt x="2036935" y="0"/>
                  </a:lnTo>
                  <a:lnTo>
                    <a:pt x="2036935" y="406379"/>
                  </a:lnTo>
                  <a:lnTo>
                    <a:pt x="0" y="406379"/>
                  </a:lnTo>
                  <a:close/>
                </a:path>
              </a:pathLst>
            </a:custGeom>
            <a:solidFill>
              <a:srgbClr val="000000">
                <a:alpha val="0"/>
              </a:srgbClr>
            </a:solidFill>
            <a:ln w="19050" cap="sq">
              <a:solidFill>
                <a:srgbClr val="A6A6A6"/>
              </a:solidFill>
              <a:prstDash val="sysDot"/>
              <a:miter/>
            </a:ln>
          </p:spPr>
        </p:sp>
        <p:sp>
          <p:nvSpPr>
            <p:cNvPr name="TextBox 74" id="74"/>
            <p:cNvSpPr txBox="true"/>
            <p:nvPr/>
          </p:nvSpPr>
          <p:spPr>
            <a:xfrm>
              <a:off x="0" y="19050"/>
              <a:ext cx="2036935" cy="387329"/>
            </a:xfrm>
            <a:prstGeom prst="rect">
              <a:avLst/>
            </a:prstGeom>
          </p:spPr>
          <p:txBody>
            <a:bodyPr anchor="ctr" rtlCol="false" tIns="50800" lIns="50800" bIns="50800" rIns="50800"/>
            <a:lstStyle/>
            <a:p>
              <a:pPr algn="ctr">
                <a:lnSpc>
                  <a:spcPts val="1979"/>
                </a:lnSpc>
              </a:pPr>
            </a:p>
          </p:txBody>
        </p:sp>
      </p:grpSp>
      <p:grpSp>
        <p:nvGrpSpPr>
          <p:cNvPr name="Group 75" id="75"/>
          <p:cNvGrpSpPr/>
          <p:nvPr/>
        </p:nvGrpSpPr>
        <p:grpSpPr>
          <a:xfrm rot="0">
            <a:off x="9919510" y="5527435"/>
            <a:ext cx="7555348" cy="1762012"/>
            <a:chOff x="0" y="0"/>
            <a:chExt cx="1989886" cy="464069"/>
          </a:xfrm>
        </p:grpSpPr>
        <p:sp>
          <p:nvSpPr>
            <p:cNvPr name="Freeform 76" id="76"/>
            <p:cNvSpPr/>
            <p:nvPr/>
          </p:nvSpPr>
          <p:spPr>
            <a:xfrm flipH="false" flipV="false" rot="0">
              <a:off x="0" y="0"/>
              <a:ext cx="1989886" cy="464069"/>
            </a:xfrm>
            <a:custGeom>
              <a:avLst/>
              <a:gdLst/>
              <a:ahLst/>
              <a:cxnLst/>
              <a:rect r="r" b="b" t="t" l="l"/>
              <a:pathLst>
                <a:path h="464069" w="1989886">
                  <a:moveTo>
                    <a:pt x="0" y="0"/>
                  </a:moveTo>
                  <a:lnTo>
                    <a:pt x="1989886" y="0"/>
                  </a:lnTo>
                  <a:lnTo>
                    <a:pt x="1989886" y="464069"/>
                  </a:lnTo>
                  <a:lnTo>
                    <a:pt x="0" y="464069"/>
                  </a:lnTo>
                  <a:close/>
                </a:path>
              </a:pathLst>
            </a:custGeom>
            <a:solidFill>
              <a:srgbClr val="000000">
                <a:alpha val="0"/>
              </a:srgbClr>
            </a:solidFill>
            <a:ln w="28575" cap="sq">
              <a:gradFill>
                <a:gsLst>
                  <a:gs pos="0">
                    <a:srgbClr val="FF5757">
                      <a:alpha val="100000"/>
                    </a:srgbClr>
                  </a:gs>
                  <a:gs pos="100000">
                    <a:srgbClr val="8C52FF">
                      <a:alpha val="100000"/>
                    </a:srgbClr>
                  </a:gs>
                </a:gsLst>
                <a:lin ang="0"/>
              </a:gradFill>
              <a:prstDash val="solid"/>
              <a:miter/>
            </a:ln>
          </p:spPr>
        </p:sp>
        <p:sp>
          <p:nvSpPr>
            <p:cNvPr name="TextBox 77" id="77"/>
            <p:cNvSpPr txBox="true"/>
            <p:nvPr/>
          </p:nvSpPr>
          <p:spPr>
            <a:xfrm>
              <a:off x="0" y="19050"/>
              <a:ext cx="1989886" cy="445019"/>
            </a:xfrm>
            <a:prstGeom prst="rect">
              <a:avLst/>
            </a:prstGeom>
          </p:spPr>
          <p:txBody>
            <a:bodyPr anchor="ctr" rtlCol="false" tIns="50800" lIns="50800" bIns="50800" rIns="50800"/>
            <a:lstStyle/>
            <a:p>
              <a:pPr algn="ctr">
                <a:lnSpc>
                  <a:spcPts val="1979"/>
                </a:lnSpc>
              </a:pPr>
            </a:p>
          </p:txBody>
        </p:sp>
      </p:grpSp>
      <p:grpSp>
        <p:nvGrpSpPr>
          <p:cNvPr name="Group 78" id="78"/>
          <p:cNvGrpSpPr/>
          <p:nvPr/>
        </p:nvGrpSpPr>
        <p:grpSpPr>
          <a:xfrm rot="0">
            <a:off x="9958602" y="5550479"/>
            <a:ext cx="7477164" cy="1715923"/>
            <a:chOff x="0" y="0"/>
            <a:chExt cx="1969294" cy="451930"/>
          </a:xfrm>
        </p:grpSpPr>
        <p:sp>
          <p:nvSpPr>
            <p:cNvPr name="Freeform 79" id="79"/>
            <p:cNvSpPr/>
            <p:nvPr/>
          </p:nvSpPr>
          <p:spPr>
            <a:xfrm flipH="false" flipV="false" rot="0">
              <a:off x="0" y="0"/>
              <a:ext cx="1969294" cy="451930"/>
            </a:xfrm>
            <a:custGeom>
              <a:avLst/>
              <a:gdLst/>
              <a:ahLst/>
              <a:cxnLst/>
              <a:rect r="r" b="b" t="t" l="l"/>
              <a:pathLst>
                <a:path h="451930" w="1969294">
                  <a:moveTo>
                    <a:pt x="0" y="0"/>
                  </a:moveTo>
                  <a:lnTo>
                    <a:pt x="1969294" y="0"/>
                  </a:lnTo>
                  <a:lnTo>
                    <a:pt x="1969294" y="451930"/>
                  </a:lnTo>
                  <a:lnTo>
                    <a:pt x="0" y="451930"/>
                  </a:lnTo>
                  <a:close/>
                </a:path>
              </a:pathLst>
            </a:custGeom>
            <a:solidFill>
              <a:srgbClr val="000000">
                <a:alpha val="0"/>
              </a:srgbClr>
            </a:solidFill>
            <a:ln w="19050" cap="sq">
              <a:solidFill>
                <a:srgbClr val="A6A6A6"/>
              </a:solidFill>
              <a:prstDash val="sysDot"/>
              <a:miter/>
            </a:ln>
          </p:spPr>
        </p:sp>
        <p:sp>
          <p:nvSpPr>
            <p:cNvPr name="TextBox 80" id="80"/>
            <p:cNvSpPr txBox="true"/>
            <p:nvPr/>
          </p:nvSpPr>
          <p:spPr>
            <a:xfrm>
              <a:off x="0" y="19050"/>
              <a:ext cx="1969294" cy="432880"/>
            </a:xfrm>
            <a:prstGeom prst="rect">
              <a:avLst/>
            </a:prstGeom>
          </p:spPr>
          <p:txBody>
            <a:bodyPr anchor="ctr" rtlCol="false" tIns="50800" lIns="50800" bIns="50800" rIns="50800"/>
            <a:lstStyle/>
            <a:p>
              <a:pPr algn="ctr">
                <a:lnSpc>
                  <a:spcPts val="197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797171" y="-500259"/>
            <a:ext cx="858545" cy="5463782"/>
            <a:chOff x="0" y="0"/>
            <a:chExt cx="594371" cy="3782578"/>
          </a:xfrm>
        </p:grpSpPr>
        <p:sp>
          <p:nvSpPr>
            <p:cNvPr name="Freeform 36" id="36"/>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167336" y="9004140"/>
            <a:ext cx="1196036" cy="1196036"/>
            <a:chOff x="0" y="0"/>
            <a:chExt cx="1594714" cy="1594714"/>
          </a:xfrm>
        </p:grpSpPr>
        <p:grpSp>
          <p:nvGrpSpPr>
            <p:cNvPr name="Group 54" id="54"/>
            <p:cNvGrpSpPr/>
            <p:nvPr/>
          </p:nvGrpSpPr>
          <p:grpSpPr>
            <a:xfrm rot="0">
              <a:off x="0" y="0"/>
              <a:ext cx="797357" cy="797357"/>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6" id="5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7" id="57"/>
            <p:cNvGrpSpPr/>
            <p:nvPr/>
          </p:nvGrpSpPr>
          <p:grpSpPr>
            <a:xfrm rot="0">
              <a:off x="0" y="797357"/>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797357" y="0"/>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3" id="63"/>
          <p:cNvSpPr/>
          <p:nvPr/>
        </p:nvSpPr>
        <p:spPr>
          <a:xfrm flipH="false" flipV="false" rot="0">
            <a:off x="5155958" y="4041329"/>
            <a:ext cx="9043456" cy="2204342"/>
          </a:xfrm>
          <a:custGeom>
            <a:avLst/>
            <a:gdLst/>
            <a:ahLst/>
            <a:cxnLst/>
            <a:rect r="r" b="b" t="t" l="l"/>
            <a:pathLst>
              <a:path h="2204342" w="9043456">
                <a:moveTo>
                  <a:pt x="0" y="0"/>
                </a:moveTo>
                <a:lnTo>
                  <a:pt x="9043456" y="0"/>
                </a:lnTo>
                <a:lnTo>
                  <a:pt x="9043456" y="2204342"/>
                </a:lnTo>
                <a:lnTo>
                  <a:pt x="0" y="2204342"/>
                </a:lnTo>
                <a:lnTo>
                  <a:pt x="0" y="0"/>
                </a:lnTo>
                <a:close/>
              </a:path>
            </a:pathLst>
          </a:custGeom>
          <a:blipFill>
            <a:blip r:embed="rId4"/>
            <a:stretch>
              <a:fillRect l="0" t="0" r="0" b="0"/>
            </a:stretch>
          </a:blipFill>
        </p:spPr>
      </p:sp>
      <p:sp>
        <p:nvSpPr>
          <p:cNvPr name="Freeform 64" id="64"/>
          <p:cNvSpPr/>
          <p:nvPr/>
        </p:nvSpPr>
        <p:spPr>
          <a:xfrm flipH="false" flipV="false" rot="0">
            <a:off x="5155958" y="8206072"/>
            <a:ext cx="8678172" cy="1052228"/>
          </a:xfrm>
          <a:custGeom>
            <a:avLst/>
            <a:gdLst/>
            <a:ahLst/>
            <a:cxnLst/>
            <a:rect r="r" b="b" t="t" l="l"/>
            <a:pathLst>
              <a:path h="1052228" w="8678172">
                <a:moveTo>
                  <a:pt x="0" y="0"/>
                </a:moveTo>
                <a:lnTo>
                  <a:pt x="8678172" y="0"/>
                </a:lnTo>
                <a:lnTo>
                  <a:pt x="8678172" y="1052228"/>
                </a:lnTo>
                <a:lnTo>
                  <a:pt x="0" y="1052228"/>
                </a:lnTo>
                <a:lnTo>
                  <a:pt x="0" y="0"/>
                </a:lnTo>
                <a:close/>
              </a:path>
            </a:pathLst>
          </a:custGeom>
          <a:blipFill>
            <a:blip r:embed="rId5"/>
            <a:stretch>
              <a:fillRect l="0" t="0" r="0" b="0"/>
            </a:stretch>
          </a:blipFill>
        </p:spPr>
      </p:sp>
      <p:sp>
        <p:nvSpPr>
          <p:cNvPr name="TextBox 65" id="65"/>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66" id="66"/>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67" id="67"/>
          <p:cNvSpPr txBox="true"/>
          <p:nvPr/>
        </p:nvSpPr>
        <p:spPr>
          <a:xfrm rot="0">
            <a:off x="752475" y="3396174"/>
            <a:ext cx="8209657" cy="251460"/>
          </a:xfrm>
          <a:prstGeom prst="rect">
            <a:avLst/>
          </a:prstGeom>
        </p:spPr>
        <p:txBody>
          <a:bodyPr anchor="t" rtlCol="false" tIns="0" lIns="0" bIns="0" rIns="0">
            <a:spAutoFit/>
          </a:bodyPr>
          <a:lstStyle/>
          <a:p>
            <a:pPr algn="ctr" marL="388618" indent="-194309" lvl="1">
              <a:lnSpc>
                <a:spcPts val="1979"/>
              </a:lnSpc>
              <a:buFont typeface="Arial"/>
              <a:buChar char="•"/>
            </a:pPr>
            <a:r>
              <a:rPr lang="en-US" b="true" sz="1799">
                <a:solidFill>
                  <a:srgbClr val="000000"/>
                </a:solidFill>
                <a:latin typeface="Inter Bold"/>
                <a:ea typeface="Inter Bold"/>
                <a:cs typeface="Inter Bold"/>
                <a:sym typeface="Inter Bold"/>
              </a:rPr>
              <a:t>Détection et suppression des chiffres uniques dans les commentaires</a:t>
            </a:r>
          </a:p>
        </p:txBody>
      </p:sp>
      <p:sp>
        <p:nvSpPr>
          <p:cNvPr name="TextBox 68" id="68"/>
          <p:cNvSpPr txBox="true"/>
          <p:nvPr/>
        </p:nvSpPr>
        <p:spPr>
          <a:xfrm rot="0">
            <a:off x="847725" y="7384876"/>
            <a:ext cx="14152623" cy="25146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a:solidFill>
                  <a:srgbClr val="000000"/>
                </a:solidFill>
                <a:latin typeface="Inter Bold"/>
                <a:ea typeface="Inter Bold"/>
                <a:cs typeface="Inter Bold"/>
                <a:sym typeface="Inter Bold"/>
              </a:rPr>
              <a:t>Supprimer les espaces inutiles dans les commentaires afin de garantir un texte propre et bien formaté.</a:t>
            </a:r>
          </a:p>
        </p:txBody>
      </p:sp>
      <p:grpSp>
        <p:nvGrpSpPr>
          <p:cNvPr name="Group 69" id="69"/>
          <p:cNvGrpSpPr/>
          <p:nvPr/>
        </p:nvGrpSpPr>
        <p:grpSpPr>
          <a:xfrm rot="0">
            <a:off x="5155958" y="4041329"/>
            <a:ext cx="9043456" cy="2204342"/>
            <a:chOff x="0" y="0"/>
            <a:chExt cx="2381816" cy="580568"/>
          </a:xfrm>
        </p:grpSpPr>
        <p:sp>
          <p:nvSpPr>
            <p:cNvPr name="Freeform 70" id="70"/>
            <p:cNvSpPr/>
            <p:nvPr/>
          </p:nvSpPr>
          <p:spPr>
            <a:xfrm flipH="false" flipV="false" rot="0">
              <a:off x="0" y="0"/>
              <a:ext cx="2381816" cy="580568"/>
            </a:xfrm>
            <a:custGeom>
              <a:avLst/>
              <a:gdLst/>
              <a:ahLst/>
              <a:cxnLst/>
              <a:rect r="r" b="b" t="t" l="l"/>
              <a:pathLst>
                <a:path h="580568" w="2381816">
                  <a:moveTo>
                    <a:pt x="0" y="0"/>
                  </a:moveTo>
                  <a:lnTo>
                    <a:pt x="2381816" y="0"/>
                  </a:lnTo>
                  <a:lnTo>
                    <a:pt x="2381816" y="580568"/>
                  </a:lnTo>
                  <a:lnTo>
                    <a:pt x="0" y="580568"/>
                  </a:lnTo>
                  <a:close/>
                </a:path>
              </a:pathLst>
            </a:custGeom>
            <a:solidFill>
              <a:srgbClr val="000000">
                <a:alpha val="0"/>
              </a:srgbClr>
            </a:solidFill>
            <a:ln w="28575" cap="sq">
              <a:gradFill>
                <a:gsLst>
                  <a:gs pos="0">
                    <a:srgbClr val="FF5757">
                      <a:alpha val="100000"/>
                    </a:srgbClr>
                  </a:gs>
                  <a:gs pos="100000">
                    <a:srgbClr val="8C52FF">
                      <a:alpha val="100000"/>
                    </a:srgbClr>
                  </a:gs>
                </a:gsLst>
                <a:lin ang="0"/>
              </a:gradFill>
              <a:prstDash val="solid"/>
              <a:miter/>
            </a:ln>
          </p:spPr>
        </p:sp>
        <p:sp>
          <p:nvSpPr>
            <p:cNvPr name="TextBox 71" id="71"/>
            <p:cNvSpPr txBox="true"/>
            <p:nvPr/>
          </p:nvSpPr>
          <p:spPr>
            <a:xfrm>
              <a:off x="0" y="19050"/>
              <a:ext cx="2381816" cy="561518"/>
            </a:xfrm>
            <a:prstGeom prst="rect">
              <a:avLst/>
            </a:prstGeom>
          </p:spPr>
          <p:txBody>
            <a:bodyPr anchor="ctr" rtlCol="false" tIns="50800" lIns="50800" bIns="50800" rIns="50800"/>
            <a:lstStyle/>
            <a:p>
              <a:pPr algn="ctr">
                <a:lnSpc>
                  <a:spcPts val="1979"/>
                </a:lnSpc>
              </a:pPr>
            </a:p>
          </p:txBody>
        </p:sp>
      </p:grpSp>
      <p:grpSp>
        <p:nvGrpSpPr>
          <p:cNvPr name="Group 72" id="72"/>
          <p:cNvGrpSpPr/>
          <p:nvPr/>
        </p:nvGrpSpPr>
        <p:grpSpPr>
          <a:xfrm rot="0">
            <a:off x="5202750" y="4070158"/>
            <a:ext cx="8949873" cy="2146684"/>
            <a:chOff x="0" y="0"/>
            <a:chExt cx="2357168" cy="565382"/>
          </a:xfrm>
        </p:grpSpPr>
        <p:sp>
          <p:nvSpPr>
            <p:cNvPr name="Freeform 73" id="73"/>
            <p:cNvSpPr/>
            <p:nvPr/>
          </p:nvSpPr>
          <p:spPr>
            <a:xfrm flipH="false" flipV="false" rot="0">
              <a:off x="0" y="0"/>
              <a:ext cx="2357168" cy="565382"/>
            </a:xfrm>
            <a:custGeom>
              <a:avLst/>
              <a:gdLst/>
              <a:ahLst/>
              <a:cxnLst/>
              <a:rect r="r" b="b" t="t" l="l"/>
              <a:pathLst>
                <a:path h="565382" w="2357168">
                  <a:moveTo>
                    <a:pt x="0" y="0"/>
                  </a:moveTo>
                  <a:lnTo>
                    <a:pt x="2357168" y="0"/>
                  </a:lnTo>
                  <a:lnTo>
                    <a:pt x="2357168" y="565382"/>
                  </a:lnTo>
                  <a:lnTo>
                    <a:pt x="0" y="565382"/>
                  </a:lnTo>
                  <a:close/>
                </a:path>
              </a:pathLst>
            </a:custGeom>
            <a:solidFill>
              <a:srgbClr val="000000">
                <a:alpha val="0"/>
              </a:srgbClr>
            </a:solidFill>
            <a:ln w="19050" cap="sq">
              <a:solidFill>
                <a:srgbClr val="A6A6A6"/>
              </a:solidFill>
              <a:prstDash val="sysDot"/>
              <a:miter/>
            </a:ln>
          </p:spPr>
        </p:sp>
        <p:sp>
          <p:nvSpPr>
            <p:cNvPr name="TextBox 74" id="74"/>
            <p:cNvSpPr txBox="true"/>
            <p:nvPr/>
          </p:nvSpPr>
          <p:spPr>
            <a:xfrm>
              <a:off x="0" y="19050"/>
              <a:ext cx="2357168" cy="546332"/>
            </a:xfrm>
            <a:prstGeom prst="rect">
              <a:avLst/>
            </a:prstGeom>
          </p:spPr>
          <p:txBody>
            <a:bodyPr anchor="ctr" rtlCol="false" tIns="50800" lIns="50800" bIns="50800" rIns="50800"/>
            <a:lstStyle/>
            <a:p>
              <a:pPr algn="ctr">
                <a:lnSpc>
                  <a:spcPts val="1979"/>
                </a:lnSpc>
              </a:pPr>
            </a:p>
          </p:txBody>
        </p:sp>
      </p:grpSp>
      <p:grpSp>
        <p:nvGrpSpPr>
          <p:cNvPr name="Group 75" id="75"/>
          <p:cNvGrpSpPr/>
          <p:nvPr/>
        </p:nvGrpSpPr>
        <p:grpSpPr>
          <a:xfrm rot="0">
            <a:off x="5155958" y="8206072"/>
            <a:ext cx="8678172" cy="1052228"/>
            <a:chOff x="0" y="0"/>
            <a:chExt cx="2285609" cy="277130"/>
          </a:xfrm>
        </p:grpSpPr>
        <p:sp>
          <p:nvSpPr>
            <p:cNvPr name="Freeform 76" id="76"/>
            <p:cNvSpPr/>
            <p:nvPr/>
          </p:nvSpPr>
          <p:spPr>
            <a:xfrm flipH="false" flipV="false" rot="0">
              <a:off x="0" y="0"/>
              <a:ext cx="2285609" cy="277130"/>
            </a:xfrm>
            <a:custGeom>
              <a:avLst/>
              <a:gdLst/>
              <a:ahLst/>
              <a:cxnLst/>
              <a:rect r="r" b="b" t="t" l="l"/>
              <a:pathLst>
                <a:path h="277130" w="2285609">
                  <a:moveTo>
                    <a:pt x="0" y="0"/>
                  </a:moveTo>
                  <a:lnTo>
                    <a:pt x="2285609" y="0"/>
                  </a:lnTo>
                  <a:lnTo>
                    <a:pt x="2285609" y="277130"/>
                  </a:lnTo>
                  <a:lnTo>
                    <a:pt x="0" y="277130"/>
                  </a:lnTo>
                  <a:close/>
                </a:path>
              </a:pathLst>
            </a:custGeom>
            <a:solidFill>
              <a:srgbClr val="000000">
                <a:alpha val="0"/>
              </a:srgbClr>
            </a:solidFill>
            <a:ln w="28575" cap="sq">
              <a:gradFill>
                <a:gsLst>
                  <a:gs pos="0">
                    <a:srgbClr val="FF5757">
                      <a:alpha val="100000"/>
                    </a:srgbClr>
                  </a:gs>
                  <a:gs pos="100000">
                    <a:srgbClr val="8C52FF">
                      <a:alpha val="100000"/>
                    </a:srgbClr>
                  </a:gs>
                </a:gsLst>
                <a:lin ang="0"/>
              </a:gradFill>
              <a:prstDash val="solid"/>
              <a:miter/>
            </a:ln>
          </p:spPr>
        </p:sp>
        <p:sp>
          <p:nvSpPr>
            <p:cNvPr name="TextBox 77" id="77"/>
            <p:cNvSpPr txBox="true"/>
            <p:nvPr/>
          </p:nvSpPr>
          <p:spPr>
            <a:xfrm>
              <a:off x="0" y="19050"/>
              <a:ext cx="2285609" cy="258080"/>
            </a:xfrm>
            <a:prstGeom prst="rect">
              <a:avLst/>
            </a:prstGeom>
          </p:spPr>
          <p:txBody>
            <a:bodyPr anchor="ctr" rtlCol="false" tIns="50800" lIns="50800" bIns="50800" rIns="50800"/>
            <a:lstStyle/>
            <a:p>
              <a:pPr algn="ctr">
                <a:lnSpc>
                  <a:spcPts val="1979"/>
                </a:lnSpc>
              </a:pPr>
            </a:p>
          </p:txBody>
        </p:sp>
      </p:grpSp>
      <p:grpSp>
        <p:nvGrpSpPr>
          <p:cNvPr name="Group 78" id="78"/>
          <p:cNvGrpSpPr/>
          <p:nvPr/>
        </p:nvGrpSpPr>
        <p:grpSpPr>
          <a:xfrm rot="0">
            <a:off x="5200860" y="8219833"/>
            <a:ext cx="8588369" cy="1024706"/>
            <a:chOff x="0" y="0"/>
            <a:chExt cx="2261957" cy="269881"/>
          </a:xfrm>
        </p:grpSpPr>
        <p:sp>
          <p:nvSpPr>
            <p:cNvPr name="Freeform 79" id="79"/>
            <p:cNvSpPr/>
            <p:nvPr/>
          </p:nvSpPr>
          <p:spPr>
            <a:xfrm flipH="false" flipV="false" rot="0">
              <a:off x="0" y="0"/>
              <a:ext cx="2261957" cy="269881"/>
            </a:xfrm>
            <a:custGeom>
              <a:avLst/>
              <a:gdLst/>
              <a:ahLst/>
              <a:cxnLst/>
              <a:rect r="r" b="b" t="t" l="l"/>
              <a:pathLst>
                <a:path h="269881" w="2261957">
                  <a:moveTo>
                    <a:pt x="0" y="0"/>
                  </a:moveTo>
                  <a:lnTo>
                    <a:pt x="2261957" y="0"/>
                  </a:lnTo>
                  <a:lnTo>
                    <a:pt x="2261957" y="269881"/>
                  </a:lnTo>
                  <a:lnTo>
                    <a:pt x="0" y="269881"/>
                  </a:lnTo>
                  <a:close/>
                </a:path>
              </a:pathLst>
            </a:custGeom>
            <a:solidFill>
              <a:srgbClr val="000000">
                <a:alpha val="0"/>
              </a:srgbClr>
            </a:solidFill>
            <a:ln w="19050" cap="sq">
              <a:solidFill>
                <a:srgbClr val="A6A6A6"/>
              </a:solidFill>
              <a:prstDash val="sysDot"/>
              <a:miter/>
            </a:ln>
          </p:spPr>
        </p:sp>
        <p:sp>
          <p:nvSpPr>
            <p:cNvPr name="TextBox 80" id="80"/>
            <p:cNvSpPr txBox="true"/>
            <p:nvPr/>
          </p:nvSpPr>
          <p:spPr>
            <a:xfrm>
              <a:off x="0" y="19050"/>
              <a:ext cx="2261957" cy="250831"/>
            </a:xfrm>
            <a:prstGeom prst="rect">
              <a:avLst/>
            </a:prstGeom>
          </p:spPr>
          <p:txBody>
            <a:bodyPr anchor="ctr" rtlCol="false" tIns="50800" lIns="50800" bIns="50800" rIns="50800"/>
            <a:lstStyle/>
            <a:p>
              <a:pPr algn="ctr">
                <a:lnSpc>
                  <a:spcPts val="197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797171" y="-500259"/>
            <a:ext cx="858545" cy="5463782"/>
            <a:chOff x="0" y="0"/>
            <a:chExt cx="594371" cy="3782578"/>
          </a:xfrm>
        </p:grpSpPr>
        <p:sp>
          <p:nvSpPr>
            <p:cNvPr name="Freeform 36" id="36"/>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1" id="51"/>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2" id="52"/>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53" id="53"/>
          <p:cNvGrpSpPr/>
          <p:nvPr/>
        </p:nvGrpSpPr>
        <p:grpSpPr>
          <a:xfrm rot="0">
            <a:off x="-167336" y="9004140"/>
            <a:ext cx="1196036" cy="1196036"/>
            <a:chOff x="0" y="0"/>
            <a:chExt cx="1594714" cy="1594714"/>
          </a:xfrm>
        </p:grpSpPr>
        <p:grpSp>
          <p:nvGrpSpPr>
            <p:cNvPr name="Group 54" id="54"/>
            <p:cNvGrpSpPr/>
            <p:nvPr/>
          </p:nvGrpSpPr>
          <p:grpSpPr>
            <a:xfrm rot="0">
              <a:off x="0" y="0"/>
              <a:ext cx="797357" cy="797357"/>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6" id="5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7" id="57"/>
            <p:cNvGrpSpPr/>
            <p:nvPr/>
          </p:nvGrpSpPr>
          <p:grpSpPr>
            <a:xfrm rot="0">
              <a:off x="0" y="797357"/>
              <a:ext cx="797357" cy="7973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9" id="5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0" id="60"/>
            <p:cNvGrpSpPr/>
            <p:nvPr/>
          </p:nvGrpSpPr>
          <p:grpSpPr>
            <a:xfrm rot="0">
              <a:off x="797357" y="0"/>
              <a:ext cx="797357" cy="7973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2" id="6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3" id="63"/>
          <p:cNvSpPr/>
          <p:nvPr/>
        </p:nvSpPr>
        <p:spPr>
          <a:xfrm flipH="false" flipV="false" rot="0">
            <a:off x="2062325" y="4321550"/>
            <a:ext cx="2820069" cy="5280608"/>
          </a:xfrm>
          <a:custGeom>
            <a:avLst/>
            <a:gdLst/>
            <a:ahLst/>
            <a:cxnLst/>
            <a:rect r="r" b="b" t="t" l="l"/>
            <a:pathLst>
              <a:path h="5280608" w="2820069">
                <a:moveTo>
                  <a:pt x="0" y="0"/>
                </a:moveTo>
                <a:lnTo>
                  <a:pt x="2820069" y="0"/>
                </a:lnTo>
                <a:lnTo>
                  <a:pt x="2820069" y="5280608"/>
                </a:lnTo>
                <a:lnTo>
                  <a:pt x="0" y="5280608"/>
                </a:lnTo>
                <a:lnTo>
                  <a:pt x="0" y="0"/>
                </a:lnTo>
                <a:close/>
              </a:path>
            </a:pathLst>
          </a:custGeom>
          <a:blipFill>
            <a:blip r:embed="rId4"/>
            <a:stretch>
              <a:fillRect l="0" t="0" r="0" b="0"/>
            </a:stretch>
          </a:blipFill>
        </p:spPr>
      </p:sp>
      <p:grpSp>
        <p:nvGrpSpPr>
          <p:cNvPr name="Group 64" id="64"/>
          <p:cNvGrpSpPr/>
          <p:nvPr/>
        </p:nvGrpSpPr>
        <p:grpSpPr>
          <a:xfrm rot="0">
            <a:off x="5969872" y="4321550"/>
            <a:ext cx="2601286" cy="5280608"/>
            <a:chOff x="0" y="0"/>
            <a:chExt cx="685112" cy="1390777"/>
          </a:xfrm>
        </p:grpSpPr>
        <p:sp>
          <p:nvSpPr>
            <p:cNvPr name="Freeform 65" id="65"/>
            <p:cNvSpPr/>
            <p:nvPr/>
          </p:nvSpPr>
          <p:spPr>
            <a:xfrm flipH="false" flipV="false" rot="0">
              <a:off x="0" y="0"/>
              <a:ext cx="685112" cy="1390777"/>
            </a:xfrm>
            <a:custGeom>
              <a:avLst/>
              <a:gdLst/>
              <a:ahLst/>
              <a:cxnLst/>
              <a:rect r="r" b="b" t="t" l="l"/>
              <a:pathLst>
                <a:path h="1390777" w="685112">
                  <a:moveTo>
                    <a:pt x="0" y="0"/>
                  </a:moveTo>
                  <a:lnTo>
                    <a:pt x="685112" y="0"/>
                  </a:lnTo>
                  <a:lnTo>
                    <a:pt x="685112" y="1390777"/>
                  </a:lnTo>
                  <a:lnTo>
                    <a:pt x="0" y="1390777"/>
                  </a:lnTo>
                  <a:close/>
                </a:path>
              </a:pathLst>
            </a:custGeom>
            <a:solidFill>
              <a:srgbClr val="FFFFFF"/>
            </a:solidFill>
            <a:ln cap="sq">
              <a:noFill/>
              <a:prstDash val="sysDot"/>
              <a:miter/>
            </a:ln>
          </p:spPr>
        </p:sp>
        <p:sp>
          <p:nvSpPr>
            <p:cNvPr name="TextBox 66" id="66"/>
            <p:cNvSpPr txBox="true"/>
            <p:nvPr/>
          </p:nvSpPr>
          <p:spPr>
            <a:xfrm>
              <a:off x="0" y="19050"/>
              <a:ext cx="685112" cy="1371727"/>
            </a:xfrm>
            <a:prstGeom prst="rect">
              <a:avLst/>
            </a:prstGeom>
          </p:spPr>
          <p:txBody>
            <a:bodyPr anchor="ctr" rtlCol="false" tIns="50800" lIns="50800" bIns="50800" rIns="50800"/>
            <a:lstStyle/>
            <a:p>
              <a:pPr algn="ctr">
                <a:lnSpc>
                  <a:spcPts val="1979"/>
                </a:lnSpc>
              </a:pPr>
            </a:p>
          </p:txBody>
        </p:sp>
      </p:grpSp>
      <p:sp>
        <p:nvSpPr>
          <p:cNvPr name="Freeform 67" id="67"/>
          <p:cNvSpPr/>
          <p:nvPr/>
        </p:nvSpPr>
        <p:spPr>
          <a:xfrm flipH="false" flipV="false" rot="0">
            <a:off x="5969872" y="4321550"/>
            <a:ext cx="2563092" cy="5280608"/>
          </a:xfrm>
          <a:custGeom>
            <a:avLst/>
            <a:gdLst/>
            <a:ahLst/>
            <a:cxnLst/>
            <a:rect r="r" b="b" t="t" l="l"/>
            <a:pathLst>
              <a:path h="5280608" w="2563092">
                <a:moveTo>
                  <a:pt x="0" y="0"/>
                </a:moveTo>
                <a:lnTo>
                  <a:pt x="2563092" y="0"/>
                </a:lnTo>
                <a:lnTo>
                  <a:pt x="2563092" y="5280608"/>
                </a:lnTo>
                <a:lnTo>
                  <a:pt x="0" y="5280608"/>
                </a:lnTo>
                <a:lnTo>
                  <a:pt x="0" y="0"/>
                </a:lnTo>
                <a:close/>
              </a:path>
            </a:pathLst>
          </a:custGeom>
          <a:blipFill>
            <a:blip r:embed="rId5"/>
            <a:stretch>
              <a:fillRect l="0" t="-1532" r="0" b="-1532"/>
            </a:stretch>
          </a:blipFill>
        </p:spPr>
      </p:sp>
      <p:sp>
        <p:nvSpPr>
          <p:cNvPr name="Freeform 68" id="68"/>
          <p:cNvSpPr/>
          <p:nvPr/>
        </p:nvSpPr>
        <p:spPr>
          <a:xfrm flipH="false" flipV="false" rot="0">
            <a:off x="5155958" y="6336234"/>
            <a:ext cx="613889" cy="625619"/>
          </a:xfrm>
          <a:custGeom>
            <a:avLst/>
            <a:gdLst/>
            <a:ahLst/>
            <a:cxnLst/>
            <a:rect r="r" b="b" t="t" l="l"/>
            <a:pathLst>
              <a:path h="625619" w="613889">
                <a:moveTo>
                  <a:pt x="0" y="0"/>
                </a:moveTo>
                <a:lnTo>
                  <a:pt x="613889" y="0"/>
                </a:lnTo>
                <a:lnTo>
                  <a:pt x="613889" y="625620"/>
                </a:lnTo>
                <a:lnTo>
                  <a:pt x="0" y="6256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9" id="69"/>
          <p:cNvSpPr/>
          <p:nvPr/>
        </p:nvSpPr>
        <p:spPr>
          <a:xfrm flipH="false" flipV="false" rot="0">
            <a:off x="9041463" y="6560055"/>
            <a:ext cx="700962" cy="401799"/>
          </a:xfrm>
          <a:custGeom>
            <a:avLst/>
            <a:gdLst/>
            <a:ahLst/>
            <a:cxnLst/>
            <a:rect r="r" b="b" t="t" l="l"/>
            <a:pathLst>
              <a:path h="401799" w="700962">
                <a:moveTo>
                  <a:pt x="0" y="0"/>
                </a:moveTo>
                <a:lnTo>
                  <a:pt x="700962" y="0"/>
                </a:lnTo>
                <a:lnTo>
                  <a:pt x="700962" y="401799"/>
                </a:lnTo>
                <a:lnTo>
                  <a:pt x="0" y="401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0" id="70"/>
          <p:cNvSpPr/>
          <p:nvPr/>
        </p:nvSpPr>
        <p:spPr>
          <a:xfrm flipH="false" flipV="false" rot="0">
            <a:off x="11701315" y="7441814"/>
            <a:ext cx="5113895" cy="2635704"/>
          </a:xfrm>
          <a:custGeom>
            <a:avLst/>
            <a:gdLst/>
            <a:ahLst/>
            <a:cxnLst/>
            <a:rect r="r" b="b" t="t" l="l"/>
            <a:pathLst>
              <a:path h="2635704" w="5113895">
                <a:moveTo>
                  <a:pt x="0" y="0"/>
                </a:moveTo>
                <a:lnTo>
                  <a:pt x="5113895" y="0"/>
                </a:lnTo>
                <a:lnTo>
                  <a:pt x="5113895" y="2635703"/>
                </a:lnTo>
                <a:lnTo>
                  <a:pt x="0" y="2635703"/>
                </a:lnTo>
                <a:lnTo>
                  <a:pt x="0" y="0"/>
                </a:lnTo>
                <a:close/>
              </a:path>
            </a:pathLst>
          </a:custGeom>
          <a:blipFill>
            <a:blip r:embed="rId10"/>
            <a:stretch>
              <a:fillRect l="0" t="0" r="0" b="0"/>
            </a:stretch>
          </a:blipFill>
        </p:spPr>
      </p:sp>
      <p:sp>
        <p:nvSpPr>
          <p:cNvPr name="Freeform 71" id="71"/>
          <p:cNvSpPr/>
          <p:nvPr/>
        </p:nvSpPr>
        <p:spPr>
          <a:xfrm flipH="false" flipV="false" rot="0">
            <a:off x="11701315" y="4092097"/>
            <a:ext cx="5113895" cy="2556948"/>
          </a:xfrm>
          <a:custGeom>
            <a:avLst/>
            <a:gdLst/>
            <a:ahLst/>
            <a:cxnLst/>
            <a:rect r="r" b="b" t="t" l="l"/>
            <a:pathLst>
              <a:path h="2556948" w="5113895">
                <a:moveTo>
                  <a:pt x="0" y="0"/>
                </a:moveTo>
                <a:lnTo>
                  <a:pt x="5113895" y="0"/>
                </a:lnTo>
                <a:lnTo>
                  <a:pt x="5113895" y="2556947"/>
                </a:lnTo>
                <a:lnTo>
                  <a:pt x="0" y="2556947"/>
                </a:lnTo>
                <a:lnTo>
                  <a:pt x="0" y="0"/>
                </a:lnTo>
                <a:close/>
              </a:path>
            </a:pathLst>
          </a:custGeom>
          <a:blipFill>
            <a:blip r:embed="rId11"/>
            <a:stretch>
              <a:fillRect l="0" t="0" r="0" b="0"/>
            </a:stretch>
          </a:blipFill>
        </p:spPr>
      </p:sp>
      <p:sp>
        <p:nvSpPr>
          <p:cNvPr name="Freeform 72" id="72"/>
          <p:cNvSpPr/>
          <p:nvPr/>
        </p:nvSpPr>
        <p:spPr>
          <a:xfrm flipH="false" flipV="false" rot="5400000">
            <a:off x="13964930" y="6690293"/>
            <a:ext cx="586666" cy="706826"/>
          </a:xfrm>
          <a:custGeom>
            <a:avLst/>
            <a:gdLst/>
            <a:ahLst/>
            <a:cxnLst/>
            <a:rect r="r" b="b" t="t" l="l"/>
            <a:pathLst>
              <a:path h="706826" w="586666">
                <a:moveTo>
                  <a:pt x="0" y="0"/>
                </a:moveTo>
                <a:lnTo>
                  <a:pt x="586666" y="0"/>
                </a:lnTo>
                <a:lnTo>
                  <a:pt x="586666" y="706826"/>
                </a:lnTo>
                <a:lnTo>
                  <a:pt x="0" y="7068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73" id="73"/>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74" id="74"/>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75" id="75"/>
          <p:cNvSpPr txBox="true"/>
          <p:nvPr/>
        </p:nvSpPr>
        <p:spPr>
          <a:xfrm rot="0">
            <a:off x="1282425" y="3356104"/>
            <a:ext cx="16257139" cy="25146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a:solidFill>
                  <a:srgbClr val="000000"/>
                </a:solidFill>
                <a:latin typeface="Inter Bold"/>
                <a:ea typeface="Inter Bold"/>
                <a:cs typeface="Inter Bold"/>
                <a:sym typeface="Inter Bold"/>
              </a:rPr>
              <a:t> Détection  des mots écrits en script latin dans les commentaires, puis de les remplacer par leurs transcription / traduction en arabe.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6257139" y="8673308"/>
            <a:ext cx="928850" cy="928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 id="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 id="5"/>
          <p:cNvGrpSpPr/>
          <p:nvPr/>
        </p:nvGrpSpPr>
        <p:grpSpPr>
          <a:xfrm rot="5400000">
            <a:off x="15736621" y="803205"/>
            <a:ext cx="1857699" cy="1857699"/>
            <a:chOff x="0" y="0"/>
            <a:chExt cx="2476932" cy="2476932"/>
          </a:xfrm>
        </p:grpSpPr>
        <p:grpSp>
          <p:nvGrpSpPr>
            <p:cNvPr name="Group 6" id="6"/>
            <p:cNvGrpSpPr/>
            <p:nvPr/>
          </p:nvGrpSpPr>
          <p:grpSpPr>
            <a:xfrm rot="0">
              <a:off x="0"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0" y="1238466"/>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2" id="12"/>
            <p:cNvGrpSpPr/>
            <p:nvPr/>
          </p:nvGrpSpPr>
          <p:grpSpPr>
            <a:xfrm rot="0">
              <a:off x="1238466" y="0"/>
              <a:ext cx="1238466" cy="12384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5" id="15"/>
          <p:cNvGrpSpPr/>
          <p:nvPr/>
        </p:nvGrpSpPr>
        <p:grpSpPr>
          <a:xfrm rot="5400000">
            <a:off x="1133475" y="1333631"/>
            <a:ext cx="928850" cy="9288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7" id="1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8" id="18"/>
          <p:cNvGrpSpPr/>
          <p:nvPr/>
        </p:nvGrpSpPr>
        <p:grpSpPr>
          <a:xfrm rot="5400000">
            <a:off x="15736621" y="860230"/>
            <a:ext cx="1857699" cy="1857699"/>
            <a:chOff x="0" y="0"/>
            <a:chExt cx="2476932" cy="2476932"/>
          </a:xfrm>
        </p:grpSpPr>
        <p:grpSp>
          <p:nvGrpSpPr>
            <p:cNvPr name="Group 19" id="19"/>
            <p:cNvGrpSpPr/>
            <p:nvPr/>
          </p:nvGrpSpPr>
          <p:grpSpPr>
            <a:xfrm rot="0">
              <a:off x="0"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2" id="22"/>
            <p:cNvGrpSpPr/>
            <p:nvPr/>
          </p:nvGrpSpPr>
          <p:grpSpPr>
            <a:xfrm rot="0">
              <a:off x="0" y="1238466"/>
              <a:ext cx="1238466" cy="12384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5" id="25"/>
            <p:cNvGrpSpPr/>
            <p:nvPr/>
          </p:nvGrpSpPr>
          <p:grpSpPr>
            <a:xfrm rot="0">
              <a:off x="1238466" y="0"/>
              <a:ext cx="1238466" cy="123846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8" id="28"/>
          <p:cNvGrpSpPr/>
          <p:nvPr/>
        </p:nvGrpSpPr>
        <p:grpSpPr>
          <a:xfrm rot="5400000">
            <a:off x="1797171" y="-500259"/>
            <a:ext cx="858545" cy="5463782"/>
            <a:chOff x="0" y="0"/>
            <a:chExt cx="594371" cy="3782578"/>
          </a:xfrm>
        </p:grpSpPr>
        <p:sp>
          <p:nvSpPr>
            <p:cNvPr name="Freeform 29" id="29"/>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0" id="30"/>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1" id="31"/>
          <p:cNvGrpSpPr/>
          <p:nvPr/>
        </p:nvGrpSpPr>
        <p:grpSpPr>
          <a:xfrm rot="5400000">
            <a:off x="15736621" y="803205"/>
            <a:ext cx="1857699" cy="1857699"/>
            <a:chOff x="0" y="0"/>
            <a:chExt cx="2476932" cy="2476932"/>
          </a:xfrm>
        </p:grpSpPr>
        <p:grpSp>
          <p:nvGrpSpPr>
            <p:cNvPr name="Group 32" id="32"/>
            <p:cNvGrpSpPr/>
            <p:nvPr/>
          </p:nvGrpSpPr>
          <p:grpSpPr>
            <a:xfrm rot="0">
              <a:off x="0"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0" y="1238466"/>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1238466"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1" id="41"/>
          <p:cNvGrpSpPr/>
          <p:nvPr/>
        </p:nvGrpSpPr>
        <p:grpSpPr>
          <a:xfrm rot="5400000">
            <a:off x="2062325" y="718193"/>
            <a:ext cx="928850" cy="92885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3" id="4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44" id="44"/>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45" id="45"/>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46" id="46"/>
          <p:cNvGrpSpPr/>
          <p:nvPr/>
        </p:nvGrpSpPr>
        <p:grpSpPr>
          <a:xfrm rot="0">
            <a:off x="-167336" y="9004140"/>
            <a:ext cx="1196036" cy="1196036"/>
            <a:chOff x="0" y="0"/>
            <a:chExt cx="1594714" cy="1594714"/>
          </a:xfrm>
        </p:grpSpPr>
        <p:grpSp>
          <p:nvGrpSpPr>
            <p:cNvPr name="Group 47" id="47"/>
            <p:cNvGrpSpPr/>
            <p:nvPr/>
          </p:nvGrpSpPr>
          <p:grpSpPr>
            <a:xfrm rot="0">
              <a:off x="0" y="0"/>
              <a:ext cx="797357" cy="79735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9" id="4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0" id="50"/>
            <p:cNvGrpSpPr/>
            <p:nvPr/>
          </p:nvGrpSpPr>
          <p:grpSpPr>
            <a:xfrm rot="0">
              <a:off x="0" y="797357"/>
              <a:ext cx="797357" cy="797357"/>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2" id="5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3" id="53"/>
            <p:cNvGrpSpPr/>
            <p:nvPr/>
          </p:nvGrpSpPr>
          <p:grpSpPr>
            <a:xfrm rot="0">
              <a:off x="797357" y="0"/>
              <a:ext cx="797357" cy="79735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5" id="5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56" id="56"/>
          <p:cNvSpPr/>
          <p:nvPr/>
        </p:nvSpPr>
        <p:spPr>
          <a:xfrm flipH="false" flipV="false" rot="0">
            <a:off x="1597900" y="5541139"/>
            <a:ext cx="6344714" cy="979317"/>
          </a:xfrm>
          <a:custGeom>
            <a:avLst/>
            <a:gdLst/>
            <a:ahLst/>
            <a:cxnLst/>
            <a:rect r="r" b="b" t="t" l="l"/>
            <a:pathLst>
              <a:path h="979317" w="6344714">
                <a:moveTo>
                  <a:pt x="0" y="0"/>
                </a:moveTo>
                <a:lnTo>
                  <a:pt x="6344714" y="0"/>
                </a:lnTo>
                <a:lnTo>
                  <a:pt x="6344714" y="979317"/>
                </a:lnTo>
                <a:lnTo>
                  <a:pt x="0" y="979317"/>
                </a:lnTo>
                <a:lnTo>
                  <a:pt x="0" y="0"/>
                </a:lnTo>
                <a:close/>
              </a:path>
            </a:pathLst>
          </a:custGeom>
          <a:blipFill>
            <a:blip r:embed="rId4"/>
            <a:stretch>
              <a:fillRect l="0" t="-63404" r="0" b="0"/>
            </a:stretch>
          </a:blipFill>
        </p:spPr>
      </p:sp>
      <p:sp>
        <p:nvSpPr>
          <p:cNvPr name="Freeform 57" id="57"/>
          <p:cNvSpPr/>
          <p:nvPr/>
        </p:nvSpPr>
        <p:spPr>
          <a:xfrm flipH="false" flipV="false" rot="0">
            <a:off x="9276460" y="5541139"/>
            <a:ext cx="6171352" cy="1058200"/>
          </a:xfrm>
          <a:custGeom>
            <a:avLst/>
            <a:gdLst/>
            <a:ahLst/>
            <a:cxnLst/>
            <a:rect r="r" b="b" t="t" l="l"/>
            <a:pathLst>
              <a:path h="1058200" w="6171352">
                <a:moveTo>
                  <a:pt x="0" y="0"/>
                </a:moveTo>
                <a:lnTo>
                  <a:pt x="6171353" y="0"/>
                </a:lnTo>
                <a:lnTo>
                  <a:pt x="6171353" y="1058200"/>
                </a:lnTo>
                <a:lnTo>
                  <a:pt x="0" y="1058200"/>
                </a:lnTo>
                <a:lnTo>
                  <a:pt x="0" y="0"/>
                </a:lnTo>
                <a:close/>
              </a:path>
            </a:pathLst>
          </a:custGeom>
          <a:blipFill>
            <a:blip r:embed="rId5"/>
            <a:stretch>
              <a:fillRect l="0" t="0" r="0" b="0"/>
            </a:stretch>
          </a:blipFill>
        </p:spPr>
      </p:sp>
      <p:sp>
        <p:nvSpPr>
          <p:cNvPr name="TextBox 58" id="58"/>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59" id="59"/>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60" id="60"/>
          <p:cNvSpPr txBox="true"/>
          <p:nvPr/>
        </p:nvSpPr>
        <p:spPr>
          <a:xfrm rot="0">
            <a:off x="1263375" y="3356104"/>
            <a:ext cx="16257139" cy="74676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a:solidFill>
                  <a:srgbClr val="000000"/>
                </a:solidFill>
                <a:latin typeface="Inter Bold"/>
                <a:ea typeface="Inter Bold"/>
                <a:cs typeface="Inter Bold"/>
                <a:sym typeface="Inter Bold"/>
              </a:rPr>
              <a:t>Gestion des répétitions de caractères</a:t>
            </a:r>
          </a:p>
          <a:p>
            <a:pPr algn="l">
              <a:lnSpc>
                <a:spcPts val="1979"/>
              </a:lnSpc>
            </a:pPr>
            <a:r>
              <a:rPr lang="en-US" sz="1799" b="true">
                <a:solidFill>
                  <a:srgbClr val="000000"/>
                </a:solidFill>
                <a:latin typeface="Inter Bold"/>
                <a:ea typeface="Inter Bold"/>
                <a:cs typeface="Inter Bold"/>
                <a:sym typeface="Inter Bold"/>
              </a:rPr>
              <a:t>                 </a:t>
            </a:r>
            <a:r>
              <a:rPr lang="en-US" b="true" sz="1799" u="sng">
                <a:solidFill>
                  <a:srgbClr val="000000"/>
                </a:solidFill>
                <a:latin typeface="Inter Bold"/>
                <a:ea typeface="Inter Bold"/>
                <a:cs typeface="Inter Bold"/>
                <a:sym typeface="Inter Bold"/>
              </a:rPr>
              <a:t>cas 1 :</a:t>
            </a:r>
            <a:r>
              <a:rPr lang="en-US" sz="1799" b="true">
                <a:solidFill>
                  <a:srgbClr val="000000"/>
                </a:solidFill>
                <a:latin typeface="Inter Bold"/>
                <a:ea typeface="Inter Bold"/>
                <a:cs typeface="Inter Bold"/>
                <a:sym typeface="Inter Bold"/>
              </a:rPr>
              <a:t> </a:t>
            </a:r>
            <a:r>
              <a:rPr lang="en-US" sz="1799">
                <a:solidFill>
                  <a:srgbClr val="000000"/>
                </a:solidFill>
                <a:latin typeface="Inter"/>
                <a:ea typeface="Inter"/>
                <a:cs typeface="Inter"/>
                <a:sym typeface="Inter"/>
              </a:rPr>
              <a:t>  supprimer tous les caractères qui se répètent,  ce qui  permet d'uniformiser les données textuelles et de réduire leur complexité tout en préservant leur sens.</a:t>
            </a:r>
          </a:p>
        </p:txBody>
      </p:sp>
      <p:sp>
        <p:nvSpPr>
          <p:cNvPr name="Freeform 61" id="61"/>
          <p:cNvSpPr/>
          <p:nvPr/>
        </p:nvSpPr>
        <p:spPr>
          <a:xfrm flipH="false" flipV="false" rot="0">
            <a:off x="8259056" y="5829898"/>
            <a:ext cx="700962" cy="401799"/>
          </a:xfrm>
          <a:custGeom>
            <a:avLst/>
            <a:gdLst/>
            <a:ahLst/>
            <a:cxnLst/>
            <a:rect r="r" b="b" t="t" l="l"/>
            <a:pathLst>
              <a:path h="401799" w="700962">
                <a:moveTo>
                  <a:pt x="0" y="0"/>
                </a:moveTo>
                <a:lnTo>
                  <a:pt x="700962" y="0"/>
                </a:lnTo>
                <a:lnTo>
                  <a:pt x="700962" y="401799"/>
                </a:lnTo>
                <a:lnTo>
                  <a:pt x="0" y="401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6257139" y="8673308"/>
            <a:ext cx="928850" cy="928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 id="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 id="5"/>
          <p:cNvGrpSpPr/>
          <p:nvPr/>
        </p:nvGrpSpPr>
        <p:grpSpPr>
          <a:xfrm rot="5400000">
            <a:off x="15736621" y="803205"/>
            <a:ext cx="1857699" cy="1857699"/>
            <a:chOff x="0" y="0"/>
            <a:chExt cx="2476932" cy="2476932"/>
          </a:xfrm>
        </p:grpSpPr>
        <p:grpSp>
          <p:nvGrpSpPr>
            <p:cNvPr name="Group 6" id="6"/>
            <p:cNvGrpSpPr/>
            <p:nvPr/>
          </p:nvGrpSpPr>
          <p:grpSpPr>
            <a:xfrm rot="0">
              <a:off x="0"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0" y="1238466"/>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2" id="12"/>
            <p:cNvGrpSpPr/>
            <p:nvPr/>
          </p:nvGrpSpPr>
          <p:grpSpPr>
            <a:xfrm rot="0">
              <a:off x="1238466" y="0"/>
              <a:ext cx="1238466" cy="12384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5" id="15"/>
          <p:cNvGrpSpPr/>
          <p:nvPr/>
        </p:nvGrpSpPr>
        <p:grpSpPr>
          <a:xfrm rot="5400000">
            <a:off x="1133475" y="1333631"/>
            <a:ext cx="928850" cy="9288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7" id="1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8" id="18"/>
          <p:cNvGrpSpPr/>
          <p:nvPr/>
        </p:nvGrpSpPr>
        <p:grpSpPr>
          <a:xfrm rot="5400000">
            <a:off x="15736621" y="860230"/>
            <a:ext cx="1857699" cy="1857699"/>
            <a:chOff x="0" y="0"/>
            <a:chExt cx="2476932" cy="2476932"/>
          </a:xfrm>
        </p:grpSpPr>
        <p:grpSp>
          <p:nvGrpSpPr>
            <p:cNvPr name="Group 19" id="19"/>
            <p:cNvGrpSpPr/>
            <p:nvPr/>
          </p:nvGrpSpPr>
          <p:grpSpPr>
            <a:xfrm rot="0">
              <a:off x="0"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2" id="22"/>
            <p:cNvGrpSpPr/>
            <p:nvPr/>
          </p:nvGrpSpPr>
          <p:grpSpPr>
            <a:xfrm rot="0">
              <a:off x="0" y="1238466"/>
              <a:ext cx="1238466" cy="12384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5" id="25"/>
            <p:cNvGrpSpPr/>
            <p:nvPr/>
          </p:nvGrpSpPr>
          <p:grpSpPr>
            <a:xfrm rot="0">
              <a:off x="1238466" y="0"/>
              <a:ext cx="1238466" cy="123846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8" id="28"/>
          <p:cNvGrpSpPr/>
          <p:nvPr/>
        </p:nvGrpSpPr>
        <p:grpSpPr>
          <a:xfrm rot="5400000">
            <a:off x="1797171" y="-500259"/>
            <a:ext cx="858545" cy="5463782"/>
            <a:chOff x="0" y="0"/>
            <a:chExt cx="594371" cy="3782578"/>
          </a:xfrm>
        </p:grpSpPr>
        <p:sp>
          <p:nvSpPr>
            <p:cNvPr name="Freeform 29" id="29"/>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0" id="30"/>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1" id="31"/>
          <p:cNvGrpSpPr/>
          <p:nvPr/>
        </p:nvGrpSpPr>
        <p:grpSpPr>
          <a:xfrm rot="5400000">
            <a:off x="15736621" y="803205"/>
            <a:ext cx="1857699" cy="1857699"/>
            <a:chOff x="0" y="0"/>
            <a:chExt cx="2476932" cy="2476932"/>
          </a:xfrm>
        </p:grpSpPr>
        <p:grpSp>
          <p:nvGrpSpPr>
            <p:cNvPr name="Group 32" id="32"/>
            <p:cNvGrpSpPr/>
            <p:nvPr/>
          </p:nvGrpSpPr>
          <p:grpSpPr>
            <a:xfrm rot="0">
              <a:off x="0"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0" y="1238466"/>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1238466"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1" id="41"/>
          <p:cNvGrpSpPr/>
          <p:nvPr/>
        </p:nvGrpSpPr>
        <p:grpSpPr>
          <a:xfrm rot="5400000">
            <a:off x="2062325" y="718193"/>
            <a:ext cx="928850" cy="92885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3" id="4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44" id="44"/>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45" id="45"/>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46" id="46"/>
          <p:cNvGrpSpPr/>
          <p:nvPr/>
        </p:nvGrpSpPr>
        <p:grpSpPr>
          <a:xfrm rot="0">
            <a:off x="-167336" y="9004140"/>
            <a:ext cx="1196036" cy="1196036"/>
            <a:chOff x="0" y="0"/>
            <a:chExt cx="1594714" cy="1594714"/>
          </a:xfrm>
        </p:grpSpPr>
        <p:grpSp>
          <p:nvGrpSpPr>
            <p:cNvPr name="Group 47" id="47"/>
            <p:cNvGrpSpPr/>
            <p:nvPr/>
          </p:nvGrpSpPr>
          <p:grpSpPr>
            <a:xfrm rot="0">
              <a:off x="0" y="0"/>
              <a:ext cx="797357" cy="79735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9" id="4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0" id="50"/>
            <p:cNvGrpSpPr/>
            <p:nvPr/>
          </p:nvGrpSpPr>
          <p:grpSpPr>
            <a:xfrm rot="0">
              <a:off x="0" y="797357"/>
              <a:ext cx="797357" cy="797357"/>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2" id="5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3" id="53"/>
            <p:cNvGrpSpPr/>
            <p:nvPr/>
          </p:nvGrpSpPr>
          <p:grpSpPr>
            <a:xfrm rot="0">
              <a:off x="797357" y="0"/>
              <a:ext cx="797357" cy="79735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5" id="5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56" id="56"/>
          <p:cNvSpPr/>
          <p:nvPr/>
        </p:nvSpPr>
        <p:spPr>
          <a:xfrm flipH="false" flipV="false" rot="0">
            <a:off x="1263375" y="4626739"/>
            <a:ext cx="6713459" cy="3639282"/>
          </a:xfrm>
          <a:custGeom>
            <a:avLst/>
            <a:gdLst/>
            <a:ahLst/>
            <a:cxnLst/>
            <a:rect r="r" b="b" t="t" l="l"/>
            <a:pathLst>
              <a:path h="3639282" w="6713459">
                <a:moveTo>
                  <a:pt x="0" y="0"/>
                </a:moveTo>
                <a:lnTo>
                  <a:pt x="6713458" y="0"/>
                </a:lnTo>
                <a:lnTo>
                  <a:pt x="6713458" y="3639282"/>
                </a:lnTo>
                <a:lnTo>
                  <a:pt x="0" y="3639282"/>
                </a:lnTo>
                <a:lnTo>
                  <a:pt x="0" y="0"/>
                </a:lnTo>
                <a:close/>
              </a:path>
            </a:pathLst>
          </a:custGeom>
          <a:blipFill>
            <a:blip r:embed="rId4"/>
            <a:stretch>
              <a:fillRect l="0" t="0" r="0" b="0"/>
            </a:stretch>
          </a:blipFill>
        </p:spPr>
      </p:sp>
      <p:sp>
        <p:nvSpPr>
          <p:cNvPr name="Freeform 57" id="57"/>
          <p:cNvSpPr/>
          <p:nvPr/>
        </p:nvSpPr>
        <p:spPr>
          <a:xfrm flipH="false" flipV="false" rot="0">
            <a:off x="9592152" y="4626739"/>
            <a:ext cx="7073319" cy="3655591"/>
          </a:xfrm>
          <a:custGeom>
            <a:avLst/>
            <a:gdLst/>
            <a:ahLst/>
            <a:cxnLst/>
            <a:rect r="r" b="b" t="t" l="l"/>
            <a:pathLst>
              <a:path h="3655591" w="7073319">
                <a:moveTo>
                  <a:pt x="0" y="0"/>
                </a:moveTo>
                <a:lnTo>
                  <a:pt x="7073319" y="0"/>
                </a:lnTo>
                <a:lnTo>
                  <a:pt x="7073319" y="3655592"/>
                </a:lnTo>
                <a:lnTo>
                  <a:pt x="0" y="3655592"/>
                </a:lnTo>
                <a:lnTo>
                  <a:pt x="0" y="0"/>
                </a:lnTo>
                <a:close/>
              </a:path>
            </a:pathLst>
          </a:custGeom>
          <a:blipFill>
            <a:blip r:embed="rId5"/>
            <a:stretch>
              <a:fillRect l="0" t="0" r="0" b="0"/>
            </a:stretch>
          </a:blipFill>
        </p:spPr>
      </p:sp>
      <p:sp>
        <p:nvSpPr>
          <p:cNvPr name="Freeform 58" id="58"/>
          <p:cNvSpPr/>
          <p:nvPr/>
        </p:nvSpPr>
        <p:spPr>
          <a:xfrm flipH="false" flipV="false" rot="0">
            <a:off x="8443038" y="6245481"/>
            <a:ext cx="700962" cy="401799"/>
          </a:xfrm>
          <a:custGeom>
            <a:avLst/>
            <a:gdLst/>
            <a:ahLst/>
            <a:cxnLst/>
            <a:rect r="r" b="b" t="t" l="l"/>
            <a:pathLst>
              <a:path h="401799" w="700962">
                <a:moveTo>
                  <a:pt x="0" y="0"/>
                </a:moveTo>
                <a:lnTo>
                  <a:pt x="700962" y="0"/>
                </a:lnTo>
                <a:lnTo>
                  <a:pt x="700962" y="401799"/>
                </a:lnTo>
                <a:lnTo>
                  <a:pt x="0" y="401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9" id="59"/>
          <p:cNvSpPr/>
          <p:nvPr/>
        </p:nvSpPr>
        <p:spPr>
          <a:xfrm flipH="false" flipV="false" rot="0">
            <a:off x="2708437" y="5104471"/>
            <a:ext cx="521267" cy="275620"/>
          </a:xfrm>
          <a:custGeom>
            <a:avLst/>
            <a:gdLst/>
            <a:ahLst/>
            <a:cxnLst/>
            <a:rect r="r" b="b" t="t" l="l"/>
            <a:pathLst>
              <a:path h="275620" w="521267">
                <a:moveTo>
                  <a:pt x="0" y="0"/>
                </a:moveTo>
                <a:lnTo>
                  <a:pt x="521267" y="0"/>
                </a:lnTo>
                <a:lnTo>
                  <a:pt x="521267" y="275619"/>
                </a:lnTo>
                <a:lnTo>
                  <a:pt x="0" y="275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0" id="60"/>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61" id="61"/>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62" id="62"/>
          <p:cNvSpPr txBox="true"/>
          <p:nvPr/>
        </p:nvSpPr>
        <p:spPr>
          <a:xfrm rot="0">
            <a:off x="1263375" y="3356104"/>
            <a:ext cx="16257139" cy="25146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u="sng">
                <a:solidFill>
                  <a:srgbClr val="000000"/>
                </a:solidFill>
                <a:latin typeface="Inter Bold"/>
                <a:ea typeface="Inter Bold"/>
                <a:cs typeface="Inter Bold"/>
                <a:sym typeface="Inter Bold"/>
              </a:rPr>
              <a:t>cas 2 :</a:t>
            </a:r>
            <a:r>
              <a:rPr lang="en-US" b="true" sz="1799">
                <a:solidFill>
                  <a:srgbClr val="000000"/>
                </a:solidFill>
                <a:latin typeface="Inter Bold"/>
                <a:ea typeface="Inter Bold"/>
                <a:cs typeface="Inter Bold"/>
                <a:sym typeface="Inter Bold"/>
              </a:rPr>
              <a:t>   c’est la gestion des “</a:t>
            </a:r>
            <a:r>
              <a:rPr lang="ar-EG" b="true" sz="1799">
                <a:solidFill>
                  <a:srgbClr val="000000"/>
                </a:solidFill>
                <a:latin typeface="Inter Bold"/>
                <a:ea typeface="Inter Bold"/>
                <a:cs typeface="Inter Bold"/>
                <a:sym typeface="Inter Bold"/>
                <a:rtl val="true"/>
              </a:rPr>
              <a:t>هههههه</a:t>
            </a:r>
            <a:r>
              <a:rPr lang="en-US" b="true" sz="1799">
                <a:solidFill>
                  <a:srgbClr val="000000"/>
                </a:solidFill>
                <a:latin typeface="Inter Bold"/>
                <a:ea typeface="Inter Bold"/>
                <a:cs typeface="Inter Bold"/>
                <a:sym typeface="Inter Bold"/>
              </a:rPr>
              <a:t>”  , on les a remplacé par “ </a:t>
            </a:r>
            <a:r>
              <a:rPr lang="ar-EG" b="true" sz="1799">
                <a:solidFill>
                  <a:srgbClr val="000000"/>
                </a:solidFill>
                <a:latin typeface="Inter Bold"/>
                <a:ea typeface="Inter Bold"/>
                <a:cs typeface="Inter Bold"/>
                <a:sym typeface="Inter Bold"/>
                <a:rtl val="true"/>
              </a:rPr>
              <a:t>ضحك</a:t>
            </a:r>
            <a:r>
              <a:rPr lang="en-US" b="true" sz="1799">
                <a:solidFill>
                  <a:srgbClr val="000000"/>
                </a:solidFill>
                <a:latin typeface="Inter Bold"/>
                <a:ea typeface="Inter Bold"/>
                <a:cs typeface="Inter Bold"/>
                <a:sym typeface="Inter Bold"/>
              </a:rPr>
              <a:t>”  , ce choix été établi  pour éviter le Problème  de OOV</a:t>
            </a:r>
          </a:p>
        </p:txBody>
      </p:sp>
      <p:sp>
        <p:nvSpPr>
          <p:cNvPr name="Freeform 63" id="63"/>
          <p:cNvSpPr/>
          <p:nvPr/>
        </p:nvSpPr>
        <p:spPr>
          <a:xfrm flipH="false" flipV="false" rot="0">
            <a:off x="4857731" y="6758654"/>
            <a:ext cx="521267" cy="275620"/>
          </a:xfrm>
          <a:custGeom>
            <a:avLst/>
            <a:gdLst/>
            <a:ahLst/>
            <a:cxnLst/>
            <a:rect r="r" b="b" t="t" l="l"/>
            <a:pathLst>
              <a:path h="275620" w="521267">
                <a:moveTo>
                  <a:pt x="0" y="0"/>
                </a:moveTo>
                <a:lnTo>
                  <a:pt x="521266" y="0"/>
                </a:lnTo>
                <a:lnTo>
                  <a:pt x="521266" y="275620"/>
                </a:lnTo>
                <a:lnTo>
                  <a:pt x="0" y="275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4" id="64"/>
          <p:cNvSpPr/>
          <p:nvPr/>
        </p:nvSpPr>
        <p:spPr>
          <a:xfrm flipH="false" flipV="false" rot="0">
            <a:off x="5244895" y="6758654"/>
            <a:ext cx="521267" cy="275620"/>
          </a:xfrm>
          <a:custGeom>
            <a:avLst/>
            <a:gdLst/>
            <a:ahLst/>
            <a:cxnLst/>
            <a:rect r="r" b="b" t="t" l="l"/>
            <a:pathLst>
              <a:path h="275620" w="521267">
                <a:moveTo>
                  <a:pt x="0" y="0"/>
                </a:moveTo>
                <a:lnTo>
                  <a:pt x="521267" y="0"/>
                </a:lnTo>
                <a:lnTo>
                  <a:pt x="521267" y="275620"/>
                </a:lnTo>
                <a:lnTo>
                  <a:pt x="0" y="275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5" id="65"/>
          <p:cNvSpPr/>
          <p:nvPr/>
        </p:nvSpPr>
        <p:spPr>
          <a:xfrm flipH="false" flipV="false" rot="0">
            <a:off x="11725724" y="5242281"/>
            <a:ext cx="521267" cy="275620"/>
          </a:xfrm>
          <a:custGeom>
            <a:avLst/>
            <a:gdLst/>
            <a:ahLst/>
            <a:cxnLst/>
            <a:rect r="r" b="b" t="t" l="l"/>
            <a:pathLst>
              <a:path h="275620" w="521267">
                <a:moveTo>
                  <a:pt x="0" y="0"/>
                </a:moveTo>
                <a:lnTo>
                  <a:pt x="521267" y="0"/>
                </a:lnTo>
                <a:lnTo>
                  <a:pt x="521267" y="275619"/>
                </a:lnTo>
                <a:lnTo>
                  <a:pt x="0" y="2756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6" id="66"/>
          <p:cNvSpPr/>
          <p:nvPr/>
        </p:nvSpPr>
        <p:spPr>
          <a:xfrm flipH="false" flipV="false" rot="0">
            <a:off x="14024592" y="6758654"/>
            <a:ext cx="521267" cy="275620"/>
          </a:xfrm>
          <a:custGeom>
            <a:avLst/>
            <a:gdLst/>
            <a:ahLst/>
            <a:cxnLst/>
            <a:rect r="r" b="b" t="t" l="l"/>
            <a:pathLst>
              <a:path h="275620" w="521267">
                <a:moveTo>
                  <a:pt x="0" y="0"/>
                </a:moveTo>
                <a:lnTo>
                  <a:pt x="521267" y="0"/>
                </a:lnTo>
                <a:lnTo>
                  <a:pt x="521267" y="275620"/>
                </a:lnTo>
                <a:lnTo>
                  <a:pt x="0" y="275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7" id="67"/>
          <p:cNvSpPr/>
          <p:nvPr/>
        </p:nvSpPr>
        <p:spPr>
          <a:xfrm flipH="false" flipV="false" rot="0">
            <a:off x="14458189" y="6758654"/>
            <a:ext cx="521267" cy="275620"/>
          </a:xfrm>
          <a:custGeom>
            <a:avLst/>
            <a:gdLst/>
            <a:ahLst/>
            <a:cxnLst/>
            <a:rect r="r" b="b" t="t" l="l"/>
            <a:pathLst>
              <a:path h="275620" w="521267">
                <a:moveTo>
                  <a:pt x="0" y="0"/>
                </a:moveTo>
                <a:lnTo>
                  <a:pt x="521267" y="0"/>
                </a:lnTo>
                <a:lnTo>
                  <a:pt x="521267" y="275620"/>
                </a:lnTo>
                <a:lnTo>
                  <a:pt x="0" y="2756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6257139" y="8673308"/>
            <a:ext cx="928850" cy="928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 id="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 id="5"/>
          <p:cNvGrpSpPr/>
          <p:nvPr/>
        </p:nvGrpSpPr>
        <p:grpSpPr>
          <a:xfrm rot="5400000">
            <a:off x="15736621" y="803205"/>
            <a:ext cx="1857699" cy="1857699"/>
            <a:chOff x="0" y="0"/>
            <a:chExt cx="2476932" cy="2476932"/>
          </a:xfrm>
        </p:grpSpPr>
        <p:grpSp>
          <p:nvGrpSpPr>
            <p:cNvPr name="Group 6" id="6"/>
            <p:cNvGrpSpPr/>
            <p:nvPr/>
          </p:nvGrpSpPr>
          <p:grpSpPr>
            <a:xfrm rot="0">
              <a:off x="0"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0" y="1238466"/>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2" id="12"/>
            <p:cNvGrpSpPr/>
            <p:nvPr/>
          </p:nvGrpSpPr>
          <p:grpSpPr>
            <a:xfrm rot="0">
              <a:off x="1238466" y="0"/>
              <a:ext cx="1238466" cy="12384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5" id="15"/>
          <p:cNvGrpSpPr/>
          <p:nvPr/>
        </p:nvGrpSpPr>
        <p:grpSpPr>
          <a:xfrm rot="5400000">
            <a:off x="1133475" y="1333631"/>
            <a:ext cx="928850" cy="9288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7" id="1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8" id="18"/>
          <p:cNvGrpSpPr/>
          <p:nvPr/>
        </p:nvGrpSpPr>
        <p:grpSpPr>
          <a:xfrm rot="5400000">
            <a:off x="15736621" y="860230"/>
            <a:ext cx="1857699" cy="1857699"/>
            <a:chOff x="0" y="0"/>
            <a:chExt cx="2476932" cy="2476932"/>
          </a:xfrm>
        </p:grpSpPr>
        <p:grpSp>
          <p:nvGrpSpPr>
            <p:cNvPr name="Group 19" id="19"/>
            <p:cNvGrpSpPr/>
            <p:nvPr/>
          </p:nvGrpSpPr>
          <p:grpSpPr>
            <a:xfrm rot="0">
              <a:off x="0"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2" id="22"/>
            <p:cNvGrpSpPr/>
            <p:nvPr/>
          </p:nvGrpSpPr>
          <p:grpSpPr>
            <a:xfrm rot="0">
              <a:off x="0" y="1238466"/>
              <a:ext cx="1238466" cy="12384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5" id="25"/>
            <p:cNvGrpSpPr/>
            <p:nvPr/>
          </p:nvGrpSpPr>
          <p:grpSpPr>
            <a:xfrm rot="0">
              <a:off x="1238466" y="0"/>
              <a:ext cx="1238466" cy="123846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8" id="28"/>
          <p:cNvGrpSpPr/>
          <p:nvPr/>
        </p:nvGrpSpPr>
        <p:grpSpPr>
          <a:xfrm rot="5400000">
            <a:off x="1797171" y="-500259"/>
            <a:ext cx="858545" cy="5463782"/>
            <a:chOff x="0" y="0"/>
            <a:chExt cx="594371" cy="3782578"/>
          </a:xfrm>
        </p:grpSpPr>
        <p:sp>
          <p:nvSpPr>
            <p:cNvPr name="Freeform 29" id="29"/>
            <p:cNvSpPr/>
            <p:nvPr/>
          </p:nvSpPr>
          <p:spPr>
            <a:xfrm flipH="false" flipV="false" rot="0">
              <a:off x="0" y="0"/>
              <a:ext cx="594371" cy="3782578"/>
            </a:xfrm>
            <a:custGeom>
              <a:avLst/>
              <a:gdLst/>
              <a:ahLst/>
              <a:cxnLst/>
              <a:rect r="r" b="b" t="t" l="l"/>
              <a:pathLst>
                <a:path h="3782578" w="594371">
                  <a:moveTo>
                    <a:pt x="270525" y="0"/>
                  </a:moveTo>
                  <a:lnTo>
                    <a:pt x="323847" y="0"/>
                  </a:lnTo>
                  <a:cubicBezTo>
                    <a:pt x="395594" y="0"/>
                    <a:pt x="464403" y="28502"/>
                    <a:pt x="515136" y="79235"/>
                  </a:cubicBezTo>
                  <a:cubicBezTo>
                    <a:pt x="565870" y="129968"/>
                    <a:pt x="594371" y="198777"/>
                    <a:pt x="594371" y="270525"/>
                  </a:cubicBezTo>
                  <a:lnTo>
                    <a:pt x="594371" y="3512053"/>
                  </a:lnTo>
                  <a:cubicBezTo>
                    <a:pt x="594371" y="3583801"/>
                    <a:pt x="565870" y="3652610"/>
                    <a:pt x="515136" y="3703343"/>
                  </a:cubicBezTo>
                  <a:cubicBezTo>
                    <a:pt x="464403" y="3754076"/>
                    <a:pt x="395594" y="3782578"/>
                    <a:pt x="323847" y="3782578"/>
                  </a:cubicBezTo>
                  <a:lnTo>
                    <a:pt x="270525" y="3782578"/>
                  </a:lnTo>
                  <a:cubicBezTo>
                    <a:pt x="198777" y="3782578"/>
                    <a:pt x="129968" y="3754076"/>
                    <a:pt x="79235" y="3703343"/>
                  </a:cubicBezTo>
                  <a:cubicBezTo>
                    <a:pt x="28502" y="3652610"/>
                    <a:pt x="0" y="3583801"/>
                    <a:pt x="0" y="3512053"/>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0" id="30"/>
            <p:cNvSpPr txBox="true"/>
            <p:nvPr/>
          </p:nvSpPr>
          <p:spPr>
            <a:xfrm>
              <a:off x="0" y="19050"/>
              <a:ext cx="594371" cy="3763528"/>
            </a:xfrm>
            <a:prstGeom prst="rect">
              <a:avLst/>
            </a:prstGeom>
          </p:spPr>
          <p:txBody>
            <a:bodyPr anchor="ctr" rtlCol="false" tIns="104561" lIns="104561" bIns="104561" rIns="104561"/>
            <a:lstStyle/>
            <a:p>
              <a:pPr algn="ctr">
                <a:lnSpc>
                  <a:spcPts val="1979"/>
                </a:lnSpc>
              </a:pPr>
            </a:p>
          </p:txBody>
        </p:sp>
      </p:grpSp>
      <p:grpSp>
        <p:nvGrpSpPr>
          <p:cNvPr name="Group 31" id="31"/>
          <p:cNvGrpSpPr/>
          <p:nvPr/>
        </p:nvGrpSpPr>
        <p:grpSpPr>
          <a:xfrm rot="5400000">
            <a:off x="15736621" y="803205"/>
            <a:ext cx="1857699" cy="1857699"/>
            <a:chOff x="0" y="0"/>
            <a:chExt cx="2476932" cy="2476932"/>
          </a:xfrm>
        </p:grpSpPr>
        <p:grpSp>
          <p:nvGrpSpPr>
            <p:cNvPr name="Group 32" id="32"/>
            <p:cNvGrpSpPr/>
            <p:nvPr/>
          </p:nvGrpSpPr>
          <p:grpSpPr>
            <a:xfrm rot="0">
              <a:off x="0"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0" y="1238466"/>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1238466"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1" id="41"/>
          <p:cNvGrpSpPr/>
          <p:nvPr/>
        </p:nvGrpSpPr>
        <p:grpSpPr>
          <a:xfrm rot="5400000">
            <a:off x="2062325" y="718193"/>
            <a:ext cx="928850" cy="928850"/>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3" id="4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44" id="44"/>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45" id="45"/>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grpSp>
        <p:nvGrpSpPr>
          <p:cNvPr name="Group 46" id="46"/>
          <p:cNvGrpSpPr/>
          <p:nvPr/>
        </p:nvGrpSpPr>
        <p:grpSpPr>
          <a:xfrm rot="0">
            <a:off x="-167336" y="9004140"/>
            <a:ext cx="1196036" cy="1196036"/>
            <a:chOff x="0" y="0"/>
            <a:chExt cx="1594714" cy="1594714"/>
          </a:xfrm>
        </p:grpSpPr>
        <p:grpSp>
          <p:nvGrpSpPr>
            <p:cNvPr name="Group 47" id="47"/>
            <p:cNvGrpSpPr/>
            <p:nvPr/>
          </p:nvGrpSpPr>
          <p:grpSpPr>
            <a:xfrm rot="0">
              <a:off x="0" y="0"/>
              <a:ext cx="797357" cy="797357"/>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9" id="4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0" id="50"/>
            <p:cNvGrpSpPr/>
            <p:nvPr/>
          </p:nvGrpSpPr>
          <p:grpSpPr>
            <a:xfrm rot="0">
              <a:off x="0" y="797357"/>
              <a:ext cx="797357" cy="797357"/>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2" id="5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3" id="53"/>
            <p:cNvGrpSpPr/>
            <p:nvPr/>
          </p:nvGrpSpPr>
          <p:grpSpPr>
            <a:xfrm rot="0">
              <a:off x="797357" y="0"/>
              <a:ext cx="797357" cy="79735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5" id="5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56" id="56"/>
          <p:cNvSpPr/>
          <p:nvPr/>
        </p:nvSpPr>
        <p:spPr>
          <a:xfrm flipH="false" flipV="false" rot="0">
            <a:off x="3216958" y="4392073"/>
            <a:ext cx="10851922" cy="4612067"/>
          </a:xfrm>
          <a:custGeom>
            <a:avLst/>
            <a:gdLst/>
            <a:ahLst/>
            <a:cxnLst/>
            <a:rect r="r" b="b" t="t" l="l"/>
            <a:pathLst>
              <a:path h="4612067" w="10851922">
                <a:moveTo>
                  <a:pt x="0" y="0"/>
                </a:moveTo>
                <a:lnTo>
                  <a:pt x="10851923" y="0"/>
                </a:lnTo>
                <a:lnTo>
                  <a:pt x="10851923" y="4612067"/>
                </a:lnTo>
                <a:lnTo>
                  <a:pt x="0" y="4612067"/>
                </a:lnTo>
                <a:lnTo>
                  <a:pt x="0" y="0"/>
                </a:lnTo>
                <a:close/>
              </a:path>
            </a:pathLst>
          </a:custGeom>
          <a:blipFill>
            <a:blip r:embed="rId4"/>
            <a:stretch>
              <a:fillRect l="0" t="0" r="0" b="0"/>
            </a:stretch>
          </a:blipFill>
        </p:spPr>
      </p:sp>
      <p:sp>
        <p:nvSpPr>
          <p:cNvPr name="TextBox 57" id="57"/>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58" id="58"/>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E2: PRÉTRAITEMENT DES DONNÉES</a:t>
            </a:r>
          </a:p>
        </p:txBody>
      </p:sp>
      <p:sp>
        <p:nvSpPr>
          <p:cNvPr name="TextBox 59" id="59"/>
          <p:cNvSpPr txBox="true"/>
          <p:nvPr/>
        </p:nvSpPr>
        <p:spPr>
          <a:xfrm rot="0">
            <a:off x="1263375" y="3356104"/>
            <a:ext cx="16257139" cy="499110"/>
          </a:xfrm>
          <a:prstGeom prst="rect">
            <a:avLst/>
          </a:prstGeom>
        </p:spPr>
        <p:txBody>
          <a:bodyPr anchor="t" rtlCol="false" tIns="0" lIns="0" bIns="0" rIns="0">
            <a:spAutoFit/>
          </a:bodyPr>
          <a:lstStyle/>
          <a:p>
            <a:pPr algn="l" marL="388618" indent="-194309" lvl="1">
              <a:lnSpc>
                <a:spcPts val="1979"/>
              </a:lnSpc>
              <a:buFont typeface="Arial"/>
              <a:buChar char="•"/>
            </a:pPr>
            <a:r>
              <a:rPr lang="en-US" b="true" sz="1799">
                <a:solidFill>
                  <a:srgbClr val="000000"/>
                </a:solidFill>
                <a:latin typeface="Inter Bold"/>
                <a:ea typeface="Inter Bold"/>
                <a:cs typeface="Inter Bold"/>
                <a:sym typeface="Inter Bold"/>
              </a:rPr>
              <a:t>On a effectué une répartition stratifiée des données en trois ensembles : 65% pour l'entraînement, 15% pour la validation, et 20% pour le test, tout en préservant la distribution des étiquettes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4832154" y="1023347"/>
            <a:ext cx="1174057" cy="117405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 id="4"/>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5" id="5"/>
          <p:cNvGrpSpPr/>
          <p:nvPr/>
        </p:nvGrpSpPr>
        <p:grpSpPr>
          <a:xfrm rot="0">
            <a:off x="-8121928" y="-4109226"/>
            <a:ext cx="13560749" cy="14830672"/>
            <a:chOff x="0" y="0"/>
            <a:chExt cx="891155" cy="974609"/>
          </a:xfrm>
        </p:grpSpPr>
        <p:sp>
          <p:nvSpPr>
            <p:cNvPr name="Freeform 6" id="6"/>
            <p:cNvSpPr/>
            <p:nvPr/>
          </p:nvSpPr>
          <p:spPr>
            <a:xfrm flipH="false" flipV="false" rot="0">
              <a:off x="0" y="0"/>
              <a:ext cx="891155" cy="974609"/>
            </a:xfrm>
            <a:custGeom>
              <a:avLst/>
              <a:gdLst/>
              <a:ahLst/>
              <a:cxnLst/>
              <a:rect r="r" b="b" t="t" l="l"/>
              <a:pathLst>
                <a:path h="974609" w="891155">
                  <a:moveTo>
                    <a:pt x="445578" y="0"/>
                  </a:moveTo>
                  <a:cubicBezTo>
                    <a:pt x="199492" y="0"/>
                    <a:pt x="0" y="218174"/>
                    <a:pt x="0" y="487305"/>
                  </a:cubicBezTo>
                  <a:cubicBezTo>
                    <a:pt x="0" y="756436"/>
                    <a:pt x="199492" y="974609"/>
                    <a:pt x="445578" y="974609"/>
                  </a:cubicBezTo>
                  <a:cubicBezTo>
                    <a:pt x="691663" y="974609"/>
                    <a:pt x="891155" y="756436"/>
                    <a:pt x="891155" y="487305"/>
                  </a:cubicBezTo>
                  <a:cubicBezTo>
                    <a:pt x="891155" y="218174"/>
                    <a:pt x="691663" y="0"/>
                    <a:pt x="445578" y="0"/>
                  </a:cubicBezTo>
                  <a:close/>
                </a:path>
              </a:pathLst>
            </a:custGeom>
            <a:solidFill>
              <a:srgbClr val="000000">
                <a:alpha val="0"/>
              </a:srgbClr>
            </a:solidFill>
            <a:ln w="19050" cap="sq">
              <a:solidFill>
                <a:srgbClr val="A6A6A6"/>
              </a:solidFill>
              <a:prstDash val="sysDot"/>
              <a:miter/>
            </a:ln>
          </p:spPr>
        </p:sp>
        <p:sp>
          <p:nvSpPr>
            <p:cNvPr name="TextBox 7" id="7"/>
            <p:cNvSpPr txBox="true"/>
            <p:nvPr/>
          </p:nvSpPr>
          <p:spPr>
            <a:xfrm>
              <a:off x="83546" y="53270"/>
              <a:ext cx="724064" cy="829970"/>
            </a:xfrm>
            <a:prstGeom prst="rect">
              <a:avLst/>
            </a:prstGeom>
          </p:spPr>
          <p:txBody>
            <a:bodyPr anchor="ctr" rtlCol="false" tIns="50800" lIns="50800" bIns="50800" rIns="50800"/>
            <a:lstStyle/>
            <a:p>
              <a:pPr algn="ctr">
                <a:lnSpc>
                  <a:spcPts val="2940"/>
                </a:lnSpc>
              </a:pPr>
            </a:p>
          </p:txBody>
        </p:sp>
      </p:grpSp>
      <p:grpSp>
        <p:nvGrpSpPr>
          <p:cNvPr name="Group 8" id="8"/>
          <p:cNvGrpSpPr/>
          <p:nvPr/>
        </p:nvGrpSpPr>
        <p:grpSpPr>
          <a:xfrm rot="0">
            <a:off x="5672658" y="2377424"/>
            <a:ext cx="363624" cy="363624"/>
            <a:chOff x="0" y="0"/>
            <a:chExt cx="484832" cy="484832"/>
          </a:xfrm>
        </p:grpSpPr>
        <p:grpSp>
          <p:nvGrpSpPr>
            <p:cNvPr name="Group 9" id="9"/>
            <p:cNvGrpSpPr/>
            <p:nvPr/>
          </p:nvGrpSpPr>
          <p:grpSpPr>
            <a:xfrm rot="0">
              <a:off x="0" y="0"/>
              <a:ext cx="484832" cy="484832"/>
              <a:chOff x="0" y="0"/>
              <a:chExt cx="813004" cy="813004"/>
            </a:xfrm>
          </p:grpSpPr>
          <p:sp>
            <p:nvSpPr>
              <p:cNvPr name="Freeform 10" id="10"/>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11" id="11"/>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12" id="12"/>
            <p:cNvGrpSpPr/>
            <p:nvPr/>
          </p:nvGrpSpPr>
          <p:grpSpPr>
            <a:xfrm rot="0">
              <a:off x="56447" y="51316"/>
              <a:ext cx="371937" cy="382200"/>
              <a:chOff x="0" y="0"/>
              <a:chExt cx="796469" cy="818446"/>
            </a:xfrm>
          </p:grpSpPr>
          <p:sp>
            <p:nvSpPr>
              <p:cNvPr name="Freeform 13" id="13"/>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4" id="14"/>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AutoShape 15" id="15"/>
          <p:cNvSpPr/>
          <p:nvPr/>
        </p:nvSpPr>
        <p:spPr>
          <a:xfrm flipH="true">
            <a:off x="-2423484" y="4864876"/>
            <a:ext cx="8277954" cy="6371679"/>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16" id="16"/>
          <p:cNvGrpSpPr/>
          <p:nvPr/>
        </p:nvGrpSpPr>
        <p:grpSpPr>
          <a:xfrm rot="0">
            <a:off x="5672658" y="4501252"/>
            <a:ext cx="363624" cy="363624"/>
            <a:chOff x="0" y="0"/>
            <a:chExt cx="484832" cy="484832"/>
          </a:xfrm>
        </p:grpSpPr>
        <p:grpSp>
          <p:nvGrpSpPr>
            <p:cNvPr name="Group 17" id="17"/>
            <p:cNvGrpSpPr/>
            <p:nvPr/>
          </p:nvGrpSpPr>
          <p:grpSpPr>
            <a:xfrm rot="0">
              <a:off x="0" y="0"/>
              <a:ext cx="484832" cy="484832"/>
              <a:chOff x="0" y="0"/>
              <a:chExt cx="813004" cy="813004"/>
            </a:xfrm>
          </p:grpSpPr>
          <p:sp>
            <p:nvSpPr>
              <p:cNvPr name="Freeform 18" id="18"/>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19" id="19"/>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20" id="20"/>
            <p:cNvGrpSpPr/>
            <p:nvPr/>
          </p:nvGrpSpPr>
          <p:grpSpPr>
            <a:xfrm rot="0">
              <a:off x="56447" y="51316"/>
              <a:ext cx="371937" cy="382200"/>
              <a:chOff x="0" y="0"/>
              <a:chExt cx="796469" cy="818446"/>
            </a:xfrm>
          </p:grpSpPr>
          <p:sp>
            <p:nvSpPr>
              <p:cNvPr name="Freeform 21" id="21"/>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22" id="22"/>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grpSp>
        <p:nvGrpSpPr>
          <p:cNvPr name="Group 23" id="23"/>
          <p:cNvGrpSpPr/>
          <p:nvPr/>
        </p:nvGrpSpPr>
        <p:grpSpPr>
          <a:xfrm rot="0">
            <a:off x="5672658" y="6270981"/>
            <a:ext cx="363624" cy="363624"/>
            <a:chOff x="0" y="0"/>
            <a:chExt cx="484832" cy="484832"/>
          </a:xfrm>
        </p:grpSpPr>
        <p:grpSp>
          <p:nvGrpSpPr>
            <p:cNvPr name="Group 24" id="24"/>
            <p:cNvGrpSpPr/>
            <p:nvPr/>
          </p:nvGrpSpPr>
          <p:grpSpPr>
            <a:xfrm rot="0">
              <a:off x="0" y="0"/>
              <a:ext cx="484832" cy="484832"/>
              <a:chOff x="0" y="0"/>
              <a:chExt cx="813004" cy="813004"/>
            </a:xfrm>
          </p:grpSpPr>
          <p:sp>
            <p:nvSpPr>
              <p:cNvPr name="Freeform 25" id="25"/>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26" id="26"/>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27" id="27"/>
            <p:cNvGrpSpPr/>
            <p:nvPr/>
          </p:nvGrpSpPr>
          <p:grpSpPr>
            <a:xfrm rot="0">
              <a:off x="56447" y="51316"/>
              <a:ext cx="371937" cy="382200"/>
              <a:chOff x="0" y="0"/>
              <a:chExt cx="796469" cy="818446"/>
            </a:xfrm>
          </p:grpSpPr>
          <p:sp>
            <p:nvSpPr>
              <p:cNvPr name="Freeform 28" id="28"/>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29" id="29"/>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TextBox 30" id="30"/>
          <p:cNvSpPr txBox="true"/>
          <p:nvPr/>
        </p:nvSpPr>
        <p:spPr>
          <a:xfrm rot="0">
            <a:off x="6327689" y="4304085"/>
            <a:ext cx="6045433" cy="356234"/>
          </a:xfrm>
          <a:prstGeom prst="rect">
            <a:avLst/>
          </a:prstGeom>
        </p:spPr>
        <p:txBody>
          <a:bodyPr anchor="t" rtlCol="false" tIns="0" lIns="0" bIns="0" rIns="0">
            <a:spAutoFit/>
          </a:bodyPr>
          <a:lstStyle/>
          <a:p>
            <a:pPr algn="l">
              <a:lnSpc>
                <a:spcPts val="2940"/>
              </a:lnSpc>
            </a:pPr>
            <a:r>
              <a:rPr lang="en-US" sz="2100" b="true">
                <a:solidFill>
                  <a:srgbClr val="000000"/>
                </a:solidFill>
                <a:latin typeface="Inter Bold"/>
                <a:ea typeface="Inter Bold"/>
                <a:cs typeface="Inter Bold"/>
                <a:sym typeface="Inter Bold"/>
              </a:rPr>
              <a:t>Les différentes formes de discours de haine</a:t>
            </a:r>
          </a:p>
        </p:txBody>
      </p:sp>
      <p:sp>
        <p:nvSpPr>
          <p:cNvPr name="TextBox 31" id="31"/>
          <p:cNvSpPr txBox="true"/>
          <p:nvPr/>
        </p:nvSpPr>
        <p:spPr>
          <a:xfrm rot="0">
            <a:off x="6274407" y="2543881"/>
            <a:ext cx="5340476" cy="356234"/>
          </a:xfrm>
          <a:prstGeom prst="rect">
            <a:avLst/>
          </a:prstGeom>
        </p:spPr>
        <p:txBody>
          <a:bodyPr anchor="t" rtlCol="false" tIns="0" lIns="0" bIns="0" rIns="0">
            <a:spAutoFit/>
          </a:bodyPr>
          <a:lstStyle/>
          <a:p>
            <a:pPr algn="l">
              <a:lnSpc>
                <a:spcPts val="2940"/>
              </a:lnSpc>
            </a:pPr>
            <a:r>
              <a:rPr lang="en-US" sz="2100" b="true">
                <a:solidFill>
                  <a:srgbClr val="000000"/>
                </a:solidFill>
                <a:latin typeface="Inter Bold"/>
                <a:ea typeface="Inter Bold"/>
                <a:cs typeface="Inter Bold"/>
                <a:sym typeface="Inter Bold"/>
              </a:rPr>
              <a:t>C’est quoi un Discours de Haine</a:t>
            </a:r>
          </a:p>
        </p:txBody>
      </p:sp>
      <p:sp>
        <p:nvSpPr>
          <p:cNvPr name="TextBox 32" id="32"/>
          <p:cNvSpPr txBox="true"/>
          <p:nvPr/>
        </p:nvSpPr>
        <p:spPr>
          <a:xfrm rot="0">
            <a:off x="6327689" y="5914747"/>
            <a:ext cx="6045433" cy="356234"/>
          </a:xfrm>
          <a:prstGeom prst="rect">
            <a:avLst/>
          </a:prstGeom>
        </p:spPr>
        <p:txBody>
          <a:bodyPr anchor="t" rtlCol="false" tIns="0" lIns="0" bIns="0" rIns="0">
            <a:spAutoFit/>
          </a:bodyPr>
          <a:lstStyle/>
          <a:p>
            <a:pPr algn="l">
              <a:lnSpc>
                <a:spcPts val="2940"/>
              </a:lnSpc>
            </a:pPr>
            <a:r>
              <a:rPr lang="en-US" sz="2100" b="true">
                <a:solidFill>
                  <a:srgbClr val="000000"/>
                </a:solidFill>
                <a:latin typeface="Inter Bold"/>
                <a:ea typeface="Inter Bold"/>
                <a:cs typeface="Inter Bold"/>
                <a:sym typeface="Inter Bold"/>
              </a:rPr>
              <a:t>Manifestations du discours de haine</a:t>
            </a:r>
          </a:p>
        </p:txBody>
      </p:sp>
      <p:sp>
        <p:nvSpPr>
          <p:cNvPr name="AutoShape 33" id="33"/>
          <p:cNvSpPr/>
          <p:nvPr/>
        </p:nvSpPr>
        <p:spPr>
          <a:xfrm flipH="true">
            <a:off x="-2423484" y="6634605"/>
            <a:ext cx="8277954" cy="4601951"/>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sp>
        <p:nvSpPr>
          <p:cNvPr name="AutoShape 34" id="34"/>
          <p:cNvSpPr/>
          <p:nvPr/>
        </p:nvSpPr>
        <p:spPr>
          <a:xfrm flipH="true">
            <a:off x="-2423484" y="2741048"/>
            <a:ext cx="8277954" cy="8495507"/>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sp>
        <p:nvSpPr>
          <p:cNvPr name="TextBox 35" id="35"/>
          <p:cNvSpPr txBox="true"/>
          <p:nvPr/>
        </p:nvSpPr>
        <p:spPr>
          <a:xfrm rot="0">
            <a:off x="243817" y="2321632"/>
            <a:ext cx="5345914" cy="711200"/>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PLAN</a:t>
            </a:r>
          </a:p>
        </p:txBody>
      </p:sp>
      <p:grpSp>
        <p:nvGrpSpPr>
          <p:cNvPr name="Group 36" id="36"/>
          <p:cNvGrpSpPr/>
          <p:nvPr/>
        </p:nvGrpSpPr>
        <p:grpSpPr>
          <a:xfrm rot="-5400000">
            <a:off x="-685032" y="8250597"/>
            <a:ext cx="1857699" cy="1857699"/>
            <a:chOff x="0" y="0"/>
            <a:chExt cx="2476932" cy="2476932"/>
          </a:xfrm>
        </p:grpSpPr>
        <p:grpSp>
          <p:nvGrpSpPr>
            <p:cNvPr name="Group 37" id="37"/>
            <p:cNvGrpSpPr/>
            <p:nvPr/>
          </p:nvGrpSpPr>
          <p:grpSpPr>
            <a:xfrm rot="0">
              <a:off x="0" y="0"/>
              <a:ext cx="1238466" cy="1238466"/>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9" id="3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0" id="40"/>
            <p:cNvGrpSpPr/>
            <p:nvPr/>
          </p:nvGrpSpPr>
          <p:grpSpPr>
            <a:xfrm rot="0">
              <a:off x="0" y="1238466"/>
              <a:ext cx="1238466" cy="123846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2" id="4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3" id="43"/>
            <p:cNvGrpSpPr/>
            <p:nvPr/>
          </p:nvGrpSpPr>
          <p:grpSpPr>
            <a:xfrm rot="0">
              <a:off x="1238466" y="0"/>
              <a:ext cx="1238466" cy="123846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5" id="4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6" id="46"/>
          <p:cNvGrpSpPr/>
          <p:nvPr/>
        </p:nvGrpSpPr>
        <p:grpSpPr>
          <a:xfrm rot="5400000">
            <a:off x="15736621" y="860230"/>
            <a:ext cx="1857699" cy="1857699"/>
            <a:chOff x="0" y="0"/>
            <a:chExt cx="2476932" cy="2476932"/>
          </a:xfrm>
        </p:grpSpPr>
        <p:grpSp>
          <p:nvGrpSpPr>
            <p:cNvPr name="Group 47" id="47"/>
            <p:cNvGrpSpPr/>
            <p:nvPr/>
          </p:nvGrpSpPr>
          <p:grpSpPr>
            <a:xfrm rot="0">
              <a:off x="0" y="0"/>
              <a:ext cx="1238466" cy="1238466"/>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9" id="49"/>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0" id="50"/>
            <p:cNvGrpSpPr/>
            <p:nvPr/>
          </p:nvGrpSpPr>
          <p:grpSpPr>
            <a:xfrm rot="0">
              <a:off x="0" y="1238466"/>
              <a:ext cx="1238466" cy="1238466"/>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2" id="52"/>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3" id="53"/>
            <p:cNvGrpSpPr/>
            <p:nvPr/>
          </p:nvGrpSpPr>
          <p:grpSpPr>
            <a:xfrm rot="0">
              <a:off x="1238466" y="0"/>
              <a:ext cx="1238466" cy="1238466"/>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5" id="5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56" id="56"/>
          <p:cNvGrpSpPr/>
          <p:nvPr/>
        </p:nvGrpSpPr>
        <p:grpSpPr>
          <a:xfrm rot="0">
            <a:off x="15927121" y="7025820"/>
            <a:ext cx="2348114" cy="3522171"/>
            <a:chOff x="0" y="0"/>
            <a:chExt cx="3130819" cy="4696228"/>
          </a:xfrm>
        </p:grpSpPr>
        <p:grpSp>
          <p:nvGrpSpPr>
            <p:cNvPr name="Group 57" id="57"/>
            <p:cNvGrpSpPr/>
            <p:nvPr/>
          </p:nvGrpSpPr>
          <p:grpSpPr>
            <a:xfrm rot="5400000">
              <a:off x="0" y="0"/>
              <a:ext cx="1565409" cy="1565409"/>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9" id="5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0" id="60"/>
            <p:cNvGrpSpPr/>
            <p:nvPr/>
          </p:nvGrpSpPr>
          <p:grpSpPr>
            <a:xfrm rot="5400000">
              <a:off x="1565409" y="1565409"/>
              <a:ext cx="1565409" cy="1565409"/>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3" id="63"/>
            <p:cNvGrpSpPr/>
            <p:nvPr/>
          </p:nvGrpSpPr>
          <p:grpSpPr>
            <a:xfrm rot="5400000">
              <a:off x="0" y="3130819"/>
              <a:ext cx="1565409" cy="1565409"/>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5" id="6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66" id="66"/>
          <p:cNvGrpSpPr/>
          <p:nvPr/>
        </p:nvGrpSpPr>
        <p:grpSpPr>
          <a:xfrm rot="5400000">
            <a:off x="3667600" y="1023347"/>
            <a:ext cx="1174057" cy="1174057"/>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8" id="68"/>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9" id="69"/>
          <p:cNvGrpSpPr/>
          <p:nvPr/>
        </p:nvGrpSpPr>
        <p:grpSpPr>
          <a:xfrm rot="5400000">
            <a:off x="1417874" y="7076540"/>
            <a:ext cx="1174057" cy="1174057"/>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1" id="71"/>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72" id="72"/>
          <p:cNvGrpSpPr/>
          <p:nvPr/>
        </p:nvGrpSpPr>
        <p:grpSpPr>
          <a:xfrm rot="5400000">
            <a:off x="243817" y="7076540"/>
            <a:ext cx="1174057" cy="1174057"/>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4" id="74"/>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sp>
        <p:nvSpPr>
          <p:cNvPr name="TextBox 75" id="75"/>
          <p:cNvSpPr txBox="true"/>
          <p:nvPr/>
        </p:nvSpPr>
        <p:spPr>
          <a:xfrm rot="0">
            <a:off x="6327689" y="7326773"/>
            <a:ext cx="7391553" cy="356234"/>
          </a:xfrm>
          <a:prstGeom prst="rect">
            <a:avLst/>
          </a:prstGeom>
        </p:spPr>
        <p:txBody>
          <a:bodyPr anchor="t" rtlCol="false" tIns="0" lIns="0" bIns="0" rIns="0">
            <a:spAutoFit/>
          </a:bodyPr>
          <a:lstStyle/>
          <a:p>
            <a:pPr algn="l">
              <a:lnSpc>
                <a:spcPts val="2940"/>
              </a:lnSpc>
            </a:pPr>
            <a:r>
              <a:rPr lang="en-US" sz="2100" b="true">
                <a:solidFill>
                  <a:srgbClr val="000000"/>
                </a:solidFill>
                <a:latin typeface="Inter Bold"/>
                <a:ea typeface="Inter Bold"/>
                <a:cs typeface="Inter Bold"/>
                <a:sym typeface="Inter Bold"/>
              </a:rPr>
              <a:t> </a:t>
            </a:r>
            <a:r>
              <a:rPr lang="en-US" sz="2100" b="true">
                <a:solidFill>
                  <a:srgbClr val="000000"/>
                </a:solidFill>
                <a:latin typeface="Inter Bold"/>
                <a:ea typeface="Inter Bold"/>
                <a:cs typeface="Inter Bold"/>
                <a:sym typeface="Inter Bold"/>
              </a:rPr>
              <a:t>Importance de la détection du discours de haine</a:t>
            </a:r>
          </a:p>
        </p:txBody>
      </p:sp>
      <p:grpSp>
        <p:nvGrpSpPr>
          <p:cNvPr name="Group 76" id="76"/>
          <p:cNvGrpSpPr/>
          <p:nvPr/>
        </p:nvGrpSpPr>
        <p:grpSpPr>
          <a:xfrm rot="459093">
            <a:off x="5695660" y="7278313"/>
            <a:ext cx="363621" cy="363621"/>
            <a:chOff x="0" y="0"/>
            <a:chExt cx="484828" cy="484828"/>
          </a:xfrm>
        </p:grpSpPr>
        <p:grpSp>
          <p:nvGrpSpPr>
            <p:cNvPr name="Group 77" id="77"/>
            <p:cNvGrpSpPr/>
            <p:nvPr/>
          </p:nvGrpSpPr>
          <p:grpSpPr>
            <a:xfrm rot="0">
              <a:off x="0" y="0"/>
              <a:ext cx="484828" cy="484828"/>
              <a:chOff x="0" y="0"/>
              <a:chExt cx="813004" cy="813004"/>
            </a:xfrm>
          </p:grpSpPr>
          <p:sp>
            <p:nvSpPr>
              <p:cNvPr name="Freeform 78" id="78"/>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79" id="79"/>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80" id="80"/>
            <p:cNvGrpSpPr/>
            <p:nvPr/>
          </p:nvGrpSpPr>
          <p:grpSpPr>
            <a:xfrm rot="0">
              <a:off x="56447" y="51315"/>
              <a:ext cx="371934" cy="382197"/>
              <a:chOff x="0" y="0"/>
              <a:chExt cx="796469" cy="818446"/>
            </a:xfrm>
          </p:grpSpPr>
          <p:sp>
            <p:nvSpPr>
              <p:cNvPr name="Freeform 81" id="81"/>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82" id="82"/>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AutoShape 83" id="83"/>
          <p:cNvSpPr/>
          <p:nvPr/>
        </p:nvSpPr>
        <p:spPr>
          <a:xfrm flipH="true">
            <a:off x="-2963658" y="7640315"/>
            <a:ext cx="8816921" cy="3458753"/>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84" id="84"/>
          <p:cNvGrpSpPr/>
          <p:nvPr/>
        </p:nvGrpSpPr>
        <p:grpSpPr>
          <a:xfrm rot="1157803">
            <a:off x="5578608" y="8429577"/>
            <a:ext cx="339337" cy="363621"/>
            <a:chOff x="0" y="0"/>
            <a:chExt cx="452450" cy="484828"/>
          </a:xfrm>
        </p:grpSpPr>
        <p:grpSp>
          <p:nvGrpSpPr>
            <p:cNvPr name="Group 85" id="85"/>
            <p:cNvGrpSpPr/>
            <p:nvPr/>
          </p:nvGrpSpPr>
          <p:grpSpPr>
            <a:xfrm rot="0">
              <a:off x="0" y="0"/>
              <a:ext cx="452450" cy="484828"/>
              <a:chOff x="0" y="0"/>
              <a:chExt cx="758709" cy="813004"/>
            </a:xfrm>
          </p:grpSpPr>
          <p:sp>
            <p:nvSpPr>
              <p:cNvPr name="Freeform 86" id="86"/>
              <p:cNvSpPr/>
              <p:nvPr/>
            </p:nvSpPr>
            <p:spPr>
              <a:xfrm flipH="false" flipV="false" rot="0">
                <a:off x="0" y="0"/>
                <a:ext cx="758709" cy="813004"/>
              </a:xfrm>
              <a:custGeom>
                <a:avLst/>
                <a:gdLst/>
                <a:ahLst/>
                <a:cxnLst/>
                <a:rect r="r" b="b" t="t" l="l"/>
                <a:pathLst>
                  <a:path h="813004" w="758709">
                    <a:moveTo>
                      <a:pt x="379354" y="0"/>
                    </a:moveTo>
                    <a:cubicBezTo>
                      <a:pt x="169843" y="0"/>
                      <a:pt x="0" y="181997"/>
                      <a:pt x="0" y="406502"/>
                    </a:cubicBezTo>
                    <a:cubicBezTo>
                      <a:pt x="0" y="631007"/>
                      <a:pt x="169843" y="813004"/>
                      <a:pt x="379354" y="813004"/>
                    </a:cubicBezTo>
                    <a:cubicBezTo>
                      <a:pt x="588866" y="813004"/>
                      <a:pt x="758709" y="631007"/>
                      <a:pt x="758709" y="406502"/>
                    </a:cubicBezTo>
                    <a:cubicBezTo>
                      <a:pt x="758709" y="181997"/>
                      <a:pt x="588866" y="0"/>
                      <a:pt x="379354" y="0"/>
                    </a:cubicBezTo>
                    <a:close/>
                  </a:path>
                </a:pathLst>
              </a:custGeom>
              <a:solidFill>
                <a:srgbClr val="EEEEEF"/>
              </a:solidFill>
              <a:ln w="19050" cap="sq">
                <a:solidFill>
                  <a:srgbClr val="A6A6A6"/>
                </a:solidFill>
                <a:prstDash val="solid"/>
                <a:miter/>
              </a:ln>
            </p:spPr>
          </p:sp>
          <p:sp>
            <p:nvSpPr>
              <p:cNvPr name="TextBox 87" id="87"/>
              <p:cNvSpPr txBox="true"/>
              <p:nvPr/>
            </p:nvSpPr>
            <p:spPr>
              <a:xfrm>
                <a:off x="71129" y="38119"/>
                <a:ext cx="616451" cy="698666"/>
              </a:xfrm>
              <a:prstGeom prst="rect">
                <a:avLst/>
              </a:prstGeom>
            </p:spPr>
            <p:txBody>
              <a:bodyPr anchor="ctr" rtlCol="false" tIns="43309" lIns="43309" bIns="43309" rIns="43309"/>
              <a:lstStyle/>
              <a:p>
                <a:pPr algn="ctr">
                  <a:lnSpc>
                    <a:spcPts val="2940"/>
                  </a:lnSpc>
                </a:pPr>
              </a:p>
            </p:txBody>
          </p:sp>
        </p:grpSp>
        <p:grpSp>
          <p:nvGrpSpPr>
            <p:cNvPr name="Group 88" id="88"/>
            <p:cNvGrpSpPr/>
            <p:nvPr/>
          </p:nvGrpSpPr>
          <p:grpSpPr>
            <a:xfrm rot="0">
              <a:off x="52677" y="51315"/>
              <a:ext cx="347095" cy="382197"/>
              <a:chOff x="0" y="0"/>
              <a:chExt cx="743278" cy="818446"/>
            </a:xfrm>
          </p:grpSpPr>
          <p:sp>
            <p:nvSpPr>
              <p:cNvPr name="Freeform 89" id="89"/>
              <p:cNvSpPr/>
              <p:nvPr/>
            </p:nvSpPr>
            <p:spPr>
              <a:xfrm flipH="false" flipV="false" rot="0">
                <a:off x="0" y="0"/>
                <a:ext cx="743278" cy="818446"/>
              </a:xfrm>
              <a:custGeom>
                <a:avLst/>
                <a:gdLst/>
                <a:ahLst/>
                <a:cxnLst/>
                <a:rect r="r" b="b" t="t" l="l"/>
                <a:pathLst>
                  <a:path h="818446" w="743278">
                    <a:moveTo>
                      <a:pt x="371639" y="0"/>
                    </a:moveTo>
                    <a:cubicBezTo>
                      <a:pt x="166389" y="0"/>
                      <a:pt x="0" y="183215"/>
                      <a:pt x="0" y="409223"/>
                    </a:cubicBezTo>
                    <a:cubicBezTo>
                      <a:pt x="0" y="635231"/>
                      <a:pt x="166389" y="818446"/>
                      <a:pt x="371639" y="818446"/>
                    </a:cubicBezTo>
                    <a:cubicBezTo>
                      <a:pt x="576890" y="818446"/>
                      <a:pt x="743278" y="635231"/>
                      <a:pt x="743278" y="409223"/>
                    </a:cubicBezTo>
                    <a:cubicBezTo>
                      <a:pt x="743278" y="183215"/>
                      <a:pt x="576890" y="0"/>
                      <a:pt x="371639" y="0"/>
                    </a:cubicBezTo>
                    <a:close/>
                  </a:path>
                </a:pathLst>
              </a:custGeom>
              <a:solidFill>
                <a:srgbClr val="EEEEEF"/>
              </a:solidFill>
              <a:ln w="19050" cap="sq">
                <a:solidFill>
                  <a:srgbClr val="A6A6A6"/>
                </a:solidFill>
                <a:prstDash val="sysDot"/>
                <a:miter/>
              </a:ln>
            </p:spPr>
          </p:sp>
          <p:sp>
            <p:nvSpPr>
              <p:cNvPr name="TextBox 90" id="90"/>
              <p:cNvSpPr txBox="true"/>
              <p:nvPr/>
            </p:nvSpPr>
            <p:spPr>
              <a:xfrm>
                <a:off x="69682" y="38629"/>
                <a:ext cx="603914" cy="703088"/>
              </a:xfrm>
              <a:prstGeom prst="rect">
                <a:avLst/>
              </a:prstGeom>
            </p:spPr>
            <p:txBody>
              <a:bodyPr anchor="ctr" rtlCol="false" tIns="43309" lIns="43309" bIns="43309" rIns="43309"/>
              <a:lstStyle/>
              <a:p>
                <a:pPr algn="ctr">
                  <a:lnSpc>
                    <a:spcPts val="2940"/>
                  </a:lnSpc>
                </a:pPr>
              </a:p>
            </p:txBody>
          </p:sp>
        </p:grpSp>
      </p:grpSp>
      <p:sp>
        <p:nvSpPr>
          <p:cNvPr name="AutoShape 91" id="91"/>
          <p:cNvSpPr/>
          <p:nvPr/>
        </p:nvSpPr>
        <p:spPr>
          <a:xfrm flipH="true">
            <a:off x="-3135593" y="8782983"/>
            <a:ext cx="8823788" cy="1712930"/>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sp>
        <p:nvSpPr>
          <p:cNvPr name="TextBox 92" id="92"/>
          <p:cNvSpPr txBox="true"/>
          <p:nvPr/>
        </p:nvSpPr>
        <p:spPr>
          <a:xfrm rot="0">
            <a:off x="6180709" y="8345622"/>
            <a:ext cx="6339391" cy="356234"/>
          </a:xfrm>
          <a:prstGeom prst="rect">
            <a:avLst/>
          </a:prstGeom>
        </p:spPr>
        <p:txBody>
          <a:bodyPr anchor="t" rtlCol="false" tIns="0" lIns="0" bIns="0" rIns="0">
            <a:spAutoFit/>
          </a:bodyPr>
          <a:lstStyle/>
          <a:p>
            <a:pPr algn="l">
              <a:lnSpc>
                <a:spcPts val="2940"/>
              </a:lnSpc>
            </a:pPr>
            <a:r>
              <a:rPr lang="en-US" sz="2100" b="true">
                <a:solidFill>
                  <a:srgbClr val="000000"/>
                </a:solidFill>
                <a:latin typeface="Inter Bold"/>
                <a:ea typeface="Inter Bold"/>
                <a:cs typeface="Inter Bold"/>
                <a:sym typeface="Inter Bold"/>
              </a:rPr>
              <a:t> La </a:t>
            </a:r>
            <a:r>
              <a:rPr lang="en-US" sz="2100" b="true">
                <a:solidFill>
                  <a:srgbClr val="000000"/>
                </a:solidFill>
                <a:latin typeface="Inter Bold"/>
                <a:ea typeface="Inter Bold"/>
                <a:cs typeface="Inter Bold"/>
                <a:sym typeface="Inter Bold"/>
              </a:rPr>
              <a:t>Solution proposée et La méthodologie suivie</a:t>
            </a:r>
          </a:p>
        </p:txBody>
      </p:sp>
      <p:sp>
        <p:nvSpPr>
          <p:cNvPr name="Freeform 93" id="93"/>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2"/>
            <a:stretch>
              <a:fillRect l="0" t="0" r="0" b="0"/>
            </a:stretch>
          </a:blipFill>
        </p:spPr>
      </p:sp>
      <p:sp>
        <p:nvSpPr>
          <p:cNvPr name="Freeform 94" id="94"/>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3"/>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5736621" y="803205"/>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0" y="8429301"/>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164469" y="8429301"/>
            <a:ext cx="928850" cy="92885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8" id="28"/>
          <p:cNvGrpSpPr/>
          <p:nvPr/>
        </p:nvGrpSpPr>
        <p:grpSpPr>
          <a:xfrm rot="5400000">
            <a:off x="15736621" y="860230"/>
            <a:ext cx="1857699" cy="1857699"/>
            <a:chOff x="0" y="0"/>
            <a:chExt cx="2476932" cy="2476932"/>
          </a:xfrm>
        </p:grpSpPr>
        <p:grpSp>
          <p:nvGrpSpPr>
            <p:cNvPr name="Group 29" id="29"/>
            <p:cNvGrpSpPr/>
            <p:nvPr/>
          </p:nvGrpSpPr>
          <p:grpSpPr>
            <a:xfrm rot="0">
              <a:off x="0" y="0"/>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0" y="1238466"/>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1238466" y="0"/>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AutoShape 51" id="51"/>
          <p:cNvSpPr/>
          <p:nvPr/>
        </p:nvSpPr>
        <p:spPr>
          <a:xfrm flipH="true">
            <a:off x="9094366" y="3110019"/>
            <a:ext cx="0" cy="6283318"/>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arrow" len="sm" w="med"/>
          </a:ln>
        </p:spPr>
      </p:sp>
      <p:grpSp>
        <p:nvGrpSpPr>
          <p:cNvPr name="Group 52" id="52"/>
          <p:cNvGrpSpPr/>
          <p:nvPr/>
        </p:nvGrpSpPr>
        <p:grpSpPr>
          <a:xfrm rot="0">
            <a:off x="1597900" y="3536634"/>
            <a:ext cx="529060" cy="529060"/>
            <a:chOff x="0" y="0"/>
            <a:chExt cx="705413" cy="705413"/>
          </a:xfrm>
        </p:grpSpPr>
        <p:grpSp>
          <p:nvGrpSpPr>
            <p:cNvPr name="Group 53" id="53"/>
            <p:cNvGrpSpPr/>
            <p:nvPr/>
          </p:nvGrpSpPr>
          <p:grpSpPr>
            <a:xfrm rot="0">
              <a:off x="0" y="0"/>
              <a:ext cx="352707" cy="352707"/>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5" id="5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6" id="56"/>
            <p:cNvGrpSpPr/>
            <p:nvPr/>
          </p:nvGrpSpPr>
          <p:grpSpPr>
            <a:xfrm rot="0">
              <a:off x="0" y="352707"/>
              <a:ext cx="352707" cy="352707"/>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8" id="5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9" id="59"/>
            <p:cNvGrpSpPr/>
            <p:nvPr/>
          </p:nvGrpSpPr>
          <p:grpSpPr>
            <a:xfrm rot="0">
              <a:off x="352707" y="0"/>
              <a:ext cx="352707" cy="352707"/>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1" id="6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62" id="62"/>
          <p:cNvGrpSpPr/>
          <p:nvPr/>
        </p:nvGrpSpPr>
        <p:grpSpPr>
          <a:xfrm rot="0">
            <a:off x="10749072" y="3624179"/>
            <a:ext cx="529060" cy="529060"/>
            <a:chOff x="0" y="0"/>
            <a:chExt cx="705413" cy="705413"/>
          </a:xfrm>
        </p:grpSpPr>
        <p:grpSp>
          <p:nvGrpSpPr>
            <p:cNvPr name="Group 63" id="63"/>
            <p:cNvGrpSpPr/>
            <p:nvPr/>
          </p:nvGrpSpPr>
          <p:grpSpPr>
            <a:xfrm rot="0">
              <a:off x="0" y="0"/>
              <a:ext cx="352707" cy="35270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5" id="6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6" id="66"/>
            <p:cNvGrpSpPr/>
            <p:nvPr/>
          </p:nvGrpSpPr>
          <p:grpSpPr>
            <a:xfrm rot="0">
              <a:off x="0" y="352707"/>
              <a:ext cx="352707" cy="352707"/>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8" id="6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9" id="69"/>
            <p:cNvGrpSpPr/>
            <p:nvPr/>
          </p:nvGrpSpPr>
          <p:grpSpPr>
            <a:xfrm rot="0">
              <a:off x="352707" y="0"/>
              <a:ext cx="352707" cy="352707"/>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1" id="7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TextBox 72" id="72"/>
          <p:cNvSpPr txBox="true"/>
          <p:nvPr/>
        </p:nvSpPr>
        <p:spPr>
          <a:xfrm rot="0">
            <a:off x="928850" y="3386244"/>
            <a:ext cx="6830399" cy="1406525"/>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Fine-tuning avec MARBERT</a:t>
            </a:r>
          </a:p>
        </p:txBody>
      </p:sp>
      <p:sp>
        <p:nvSpPr>
          <p:cNvPr name="TextBox 73" id="73"/>
          <p:cNvSpPr txBox="true"/>
          <p:nvPr/>
        </p:nvSpPr>
        <p:spPr>
          <a:xfrm rot="0">
            <a:off x="1534992" y="6021494"/>
            <a:ext cx="6224257" cy="1406524"/>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Cette approche utilise MARBERT pour fine-tuner le modèle sur des données annotées en darija, permettant de prédire si un commentaire est offensant ou non.</a:t>
            </a:r>
          </a:p>
        </p:txBody>
      </p:sp>
      <p:sp>
        <p:nvSpPr>
          <p:cNvPr name="TextBox 74" id="74"/>
          <p:cNvSpPr txBox="true"/>
          <p:nvPr/>
        </p:nvSpPr>
        <p:spPr>
          <a:xfrm rot="0">
            <a:off x="9681729" y="3367194"/>
            <a:ext cx="6830399" cy="2101850"/>
          </a:xfrm>
          <a:prstGeom prst="rect">
            <a:avLst/>
          </a:prstGeom>
        </p:spPr>
        <p:txBody>
          <a:bodyPr anchor="t" rtlCol="false" tIns="0" lIns="0" bIns="0" rIns="0">
            <a:spAutoFit/>
          </a:bodyPr>
          <a:lstStyle/>
          <a:p>
            <a:pPr algn="ctr">
              <a:lnSpc>
                <a:spcPts val="5500"/>
              </a:lnSpc>
            </a:pPr>
            <a:r>
              <a:rPr lang="en-US" b="true" sz="5000" spc="-50">
                <a:solidFill>
                  <a:srgbClr val="000000"/>
                </a:solidFill>
                <a:latin typeface="Libre Baskerville Bold"/>
                <a:ea typeface="Libre Baskerville Bold"/>
                <a:cs typeface="Libre Baskerville Bold"/>
                <a:sym typeface="Libre Baskerville Bold"/>
              </a:rPr>
              <a:t>Fine-tuning MARBERT</a:t>
            </a:r>
          </a:p>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 Personnalisé </a:t>
            </a:r>
          </a:p>
        </p:txBody>
      </p:sp>
      <p:sp>
        <p:nvSpPr>
          <p:cNvPr name="TextBox 75" id="75"/>
          <p:cNvSpPr txBox="true"/>
          <p:nvPr/>
        </p:nvSpPr>
        <p:spPr>
          <a:xfrm rot="0">
            <a:off x="10287872" y="5982968"/>
            <a:ext cx="6224257" cy="1054099"/>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Utilisation d’un modèle MARBERT personnalisé avec une couche dense pour classifier les commentaires en darija comme offensants ou non-offensants.</a:t>
            </a:r>
          </a:p>
        </p:txBody>
      </p:sp>
      <p:sp>
        <p:nvSpPr>
          <p:cNvPr name="TextBox 76" id="76"/>
          <p:cNvSpPr txBox="true"/>
          <p:nvPr/>
        </p:nvSpPr>
        <p:spPr>
          <a:xfrm rot="0">
            <a:off x="5074444" y="1381256"/>
            <a:ext cx="8139112" cy="659764"/>
          </a:xfrm>
          <a:prstGeom prst="rect">
            <a:avLst/>
          </a:prstGeom>
        </p:spPr>
        <p:txBody>
          <a:bodyPr anchor="t" rtlCol="false" tIns="0" lIns="0" bIns="0" rIns="0">
            <a:spAutoFit/>
          </a:bodyPr>
          <a:lstStyle/>
          <a:p>
            <a:pPr algn="ctr">
              <a:lnSpc>
                <a:spcPts val="5169"/>
              </a:lnSpc>
              <a:spcBef>
                <a:spcPct val="0"/>
              </a:spcBef>
            </a:pPr>
            <a:r>
              <a:rPr lang="en-US" b="true" sz="4699">
                <a:solidFill>
                  <a:srgbClr val="000000"/>
                </a:solidFill>
                <a:latin typeface="Libre Baskerville Bold"/>
                <a:ea typeface="Libre Baskerville Bold"/>
                <a:cs typeface="Libre Baskerville Bold"/>
                <a:sym typeface="Libre Baskerville Bold"/>
              </a:rPr>
              <a:t>Entrainement du Modéle.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10027242" y="1211180"/>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0" y="8429301"/>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0">
            <a:off x="0" y="991206"/>
            <a:ext cx="1857699" cy="1857699"/>
            <a:chOff x="0" y="0"/>
            <a:chExt cx="2476932" cy="2476932"/>
          </a:xfrm>
        </p:grpSpPr>
        <p:grpSp>
          <p:nvGrpSpPr>
            <p:cNvPr name="Group 23" id="23"/>
            <p:cNvGrpSpPr/>
            <p:nvPr/>
          </p:nvGrpSpPr>
          <p:grpSpPr>
            <a:xfrm rot="0">
              <a:off x="0" y="0"/>
              <a:ext cx="1238466" cy="123846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0" y="1238466"/>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1238466" y="0"/>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2" id="32"/>
          <p:cNvGrpSpPr/>
          <p:nvPr/>
        </p:nvGrpSpPr>
        <p:grpSpPr>
          <a:xfrm rot="0">
            <a:off x="14811052" y="7573080"/>
            <a:ext cx="1857699" cy="1857699"/>
            <a:chOff x="0" y="0"/>
            <a:chExt cx="2476932" cy="2476932"/>
          </a:xfrm>
        </p:grpSpPr>
        <p:grpSp>
          <p:nvGrpSpPr>
            <p:cNvPr name="Group 33" id="33"/>
            <p:cNvGrpSpPr/>
            <p:nvPr/>
          </p:nvGrpSpPr>
          <p:grpSpPr>
            <a:xfrm rot="0">
              <a:off x="0" y="0"/>
              <a:ext cx="1238466" cy="123846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6" id="36"/>
            <p:cNvGrpSpPr/>
            <p:nvPr/>
          </p:nvGrpSpPr>
          <p:grpSpPr>
            <a:xfrm rot="0">
              <a:off x="0" y="1238466"/>
              <a:ext cx="1238466" cy="123846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1238466"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42" id="42"/>
          <p:cNvSpPr/>
          <p:nvPr/>
        </p:nvSpPr>
        <p:spPr>
          <a:xfrm flipH="false" flipV="false" rot="0">
            <a:off x="11739940" y="1334807"/>
            <a:ext cx="3377387" cy="6117531"/>
          </a:xfrm>
          <a:custGeom>
            <a:avLst/>
            <a:gdLst/>
            <a:ahLst/>
            <a:cxnLst/>
            <a:rect r="r" b="b" t="t" l="l"/>
            <a:pathLst>
              <a:path h="6117531" w="3377387">
                <a:moveTo>
                  <a:pt x="0" y="0"/>
                </a:moveTo>
                <a:lnTo>
                  <a:pt x="3377387" y="0"/>
                </a:lnTo>
                <a:lnTo>
                  <a:pt x="3377387" y="6117531"/>
                </a:lnTo>
                <a:lnTo>
                  <a:pt x="0" y="6117531"/>
                </a:lnTo>
                <a:lnTo>
                  <a:pt x="0" y="0"/>
                </a:lnTo>
                <a:close/>
              </a:path>
            </a:pathLst>
          </a:custGeom>
          <a:blipFill>
            <a:blip r:embed="rId2"/>
            <a:stretch>
              <a:fillRect l="0" t="0" r="0" b="0"/>
            </a:stretch>
          </a:blipFill>
        </p:spPr>
      </p:sp>
      <p:sp>
        <p:nvSpPr>
          <p:cNvPr name="TextBox 43" id="43"/>
          <p:cNvSpPr txBox="true"/>
          <p:nvPr/>
        </p:nvSpPr>
        <p:spPr>
          <a:xfrm rot="0">
            <a:off x="1867224" y="3909385"/>
            <a:ext cx="7094912" cy="711200"/>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MARBERT</a:t>
            </a:r>
          </a:p>
        </p:txBody>
      </p:sp>
      <p:sp>
        <p:nvSpPr>
          <p:cNvPr name="TextBox 44" id="44"/>
          <p:cNvSpPr txBox="true"/>
          <p:nvPr/>
        </p:nvSpPr>
        <p:spPr>
          <a:xfrm rot="0">
            <a:off x="1857699" y="4861948"/>
            <a:ext cx="8601059" cy="4260214"/>
          </a:xfrm>
          <a:prstGeom prst="rect">
            <a:avLst/>
          </a:prstGeom>
        </p:spPr>
        <p:txBody>
          <a:bodyPr anchor="t" rtlCol="false" tIns="0" lIns="0" bIns="0" rIns="0">
            <a:spAutoFit/>
          </a:bodyPr>
          <a:lstStyle/>
          <a:p>
            <a:pPr algn="l">
              <a:lnSpc>
                <a:spcPts val="3080"/>
              </a:lnSpc>
            </a:pPr>
            <a:r>
              <a:rPr lang="en-US" b="true" sz="2200" spc="-44">
                <a:solidFill>
                  <a:srgbClr val="000000"/>
                </a:solidFill>
                <a:latin typeface="Inter Bold"/>
                <a:ea typeface="Inter Bold"/>
                <a:cs typeface="Inter Bold"/>
                <a:sym typeface="Inter Bold"/>
              </a:rPr>
              <a:t>Un modèle transformateur avancé  pour le traitement de la langue arabe et de ses dialectes, y compris le Darija marocain.</a:t>
            </a:r>
          </a:p>
          <a:p>
            <a:pPr algn="l">
              <a:lnSpc>
                <a:spcPts val="3080"/>
              </a:lnSpc>
            </a:pPr>
          </a:p>
          <a:p>
            <a:pPr algn="l">
              <a:lnSpc>
                <a:spcPts val="3080"/>
              </a:lnSpc>
            </a:pPr>
          </a:p>
          <a:p>
            <a:pPr algn="l">
              <a:lnSpc>
                <a:spcPts val="3080"/>
              </a:lnSpc>
            </a:pPr>
            <a:r>
              <a:rPr lang="en-US" b="true" sz="2200" spc="-44" u="sng">
                <a:solidFill>
                  <a:srgbClr val="000000"/>
                </a:solidFill>
                <a:latin typeface="Inter Bold"/>
                <a:ea typeface="Inter Bold"/>
                <a:cs typeface="Inter Bold"/>
                <a:sym typeface="Inter Bold"/>
              </a:rPr>
              <a:t>Caractéristiques du modèle :</a:t>
            </a:r>
          </a:p>
          <a:p>
            <a:pPr algn="l" marL="949972" indent="-316657" lvl="2">
              <a:lnSpc>
                <a:spcPts val="3080"/>
              </a:lnSpc>
              <a:buFont typeface="Arial"/>
              <a:buChar char="⚬"/>
            </a:pPr>
            <a:r>
              <a:rPr lang="en-US" sz="2200" spc="-44">
                <a:solidFill>
                  <a:srgbClr val="000000"/>
                </a:solidFill>
                <a:latin typeface="Inter"/>
                <a:ea typeface="Inter"/>
                <a:cs typeface="Inter"/>
                <a:sym typeface="Inter"/>
              </a:rPr>
              <a:t>Basé sur BERT (Bidirectional Encoder Representations from Transformers).</a:t>
            </a:r>
          </a:p>
          <a:p>
            <a:pPr algn="l">
              <a:lnSpc>
                <a:spcPts val="3080"/>
              </a:lnSpc>
            </a:pPr>
          </a:p>
          <a:p>
            <a:pPr algn="l" marL="949972" indent="-316657" lvl="2">
              <a:lnSpc>
                <a:spcPts val="3080"/>
              </a:lnSpc>
              <a:buFont typeface="Arial"/>
              <a:buChar char="⚬"/>
            </a:pPr>
            <a:r>
              <a:rPr lang="en-US" sz="2200" spc="-44">
                <a:solidFill>
                  <a:srgbClr val="000000"/>
                </a:solidFill>
                <a:latin typeface="Inter"/>
                <a:ea typeface="Inter"/>
                <a:cs typeface="Inter"/>
                <a:sym typeface="Inter"/>
              </a:rPr>
              <a:t>Entraîné sur des données arabes massives, y compris les dialectes régionaux.</a:t>
            </a:r>
          </a:p>
          <a:p>
            <a:pPr algn="l" marL="0" indent="0" lvl="0">
              <a:lnSpc>
                <a:spcPts val="2940"/>
              </a:lnSpc>
              <a:spcBef>
                <a:spcPct val="0"/>
              </a:spcBef>
            </a:pPr>
          </a:p>
        </p:txBody>
      </p:sp>
      <p:sp>
        <p:nvSpPr>
          <p:cNvPr name="TextBox 45" id="45"/>
          <p:cNvSpPr txBox="true"/>
          <p:nvPr/>
        </p:nvSpPr>
        <p:spPr>
          <a:xfrm rot="0">
            <a:off x="1867224" y="3067375"/>
            <a:ext cx="5032616" cy="251460"/>
          </a:xfrm>
          <a:prstGeom prst="rect">
            <a:avLst/>
          </a:prstGeom>
        </p:spPr>
        <p:txBody>
          <a:bodyPr anchor="t" rtlCol="false" tIns="0" lIns="0" bIns="0" rIns="0">
            <a:spAutoFit/>
          </a:bodyPr>
          <a:lstStyle/>
          <a:p>
            <a:pPr algn="just">
              <a:lnSpc>
                <a:spcPts val="1979"/>
              </a:lnSpc>
              <a:spcBef>
                <a:spcPct val="0"/>
              </a:spcBef>
            </a:pPr>
            <a:r>
              <a:rPr lang="en-US" b="true" sz="1799">
                <a:solidFill>
                  <a:srgbClr val="FF5757"/>
                </a:solidFill>
                <a:latin typeface="Inter Bold"/>
                <a:ea typeface="Inter Bold"/>
                <a:cs typeface="Inter Bold"/>
                <a:sym typeface="Inter Bold"/>
              </a:rPr>
              <a:t>Présentation du Modèle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0">
            <a:off x="5046706" y="6667958"/>
            <a:ext cx="8235111" cy="8516012"/>
            <a:chOff x="0" y="0"/>
            <a:chExt cx="10980148" cy="11354683"/>
          </a:xfrm>
        </p:grpSpPr>
        <p:grpSp>
          <p:nvGrpSpPr>
            <p:cNvPr name="Group 13" id="13"/>
            <p:cNvGrpSpPr/>
            <p:nvPr/>
          </p:nvGrpSpPr>
          <p:grpSpPr>
            <a:xfrm rot="5400000">
              <a:off x="6619459" y="2849221"/>
              <a:ext cx="1468609" cy="1416710"/>
              <a:chOff x="0" y="0"/>
              <a:chExt cx="842576" cy="812800"/>
            </a:xfrm>
          </p:grpSpPr>
          <p:sp>
            <p:nvSpPr>
              <p:cNvPr name="Freeform 14" id="14"/>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1E1E2"/>
              </a:solidFill>
            </p:spPr>
          </p:sp>
          <p:sp>
            <p:nvSpPr>
              <p:cNvPr name="TextBox 15" id="15"/>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16" id="16"/>
            <p:cNvGrpSpPr/>
            <p:nvPr/>
          </p:nvGrpSpPr>
          <p:grpSpPr>
            <a:xfrm rot="5400000">
              <a:off x="8036170" y="4317831"/>
              <a:ext cx="1468609" cy="1416710"/>
              <a:chOff x="0" y="0"/>
              <a:chExt cx="842576" cy="812800"/>
            </a:xfrm>
          </p:grpSpPr>
          <p:sp>
            <p:nvSpPr>
              <p:cNvPr name="Freeform 17" id="17"/>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BEBEC"/>
              </a:solidFill>
            </p:spPr>
          </p:sp>
          <p:sp>
            <p:nvSpPr>
              <p:cNvPr name="TextBox 18" id="18"/>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19" id="19"/>
            <p:cNvGrpSpPr/>
            <p:nvPr/>
          </p:nvGrpSpPr>
          <p:grpSpPr>
            <a:xfrm rot="5400000">
              <a:off x="6619459" y="5786440"/>
              <a:ext cx="1468609" cy="1416710"/>
              <a:chOff x="0" y="0"/>
              <a:chExt cx="842576" cy="812800"/>
            </a:xfrm>
          </p:grpSpPr>
          <p:sp>
            <p:nvSpPr>
              <p:cNvPr name="Freeform 20" id="20"/>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AEAEB"/>
              </a:solidFill>
            </p:spPr>
          </p:sp>
          <p:sp>
            <p:nvSpPr>
              <p:cNvPr name="TextBox 21" id="21"/>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22" id="22"/>
            <p:cNvGrpSpPr/>
            <p:nvPr/>
          </p:nvGrpSpPr>
          <p:grpSpPr>
            <a:xfrm rot="5400000">
              <a:off x="5202749" y="4317831"/>
              <a:ext cx="1468609" cy="1416710"/>
              <a:chOff x="0" y="0"/>
              <a:chExt cx="842576" cy="812800"/>
            </a:xfrm>
          </p:grpSpPr>
          <p:sp>
            <p:nvSpPr>
              <p:cNvPr name="Freeform 23" id="23"/>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BEBEC"/>
              </a:solidFill>
            </p:spPr>
          </p:sp>
          <p:sp>
            <p:nvSpPr>
              <p:cNvPr name="TextBox 24" id="24"/>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0">
              <a:off x="0" y="0"/>
              <a:ext cx="10980148" cy="11154821"/>
              <a:chOff x="0" y="0"/>
              <a:chExt cx="835143" cy="848429"/>
            </a:xfrm>
          </p:grpSpPr>
          <p:sp>
            <p:nvSpPr>
              <p:cNvPr name="Freeform 26" id="26"/>
              <p:cNvSpPr/>
              <p:nvPr/>
            </p:nvSpPr>
            <p:spPr>
              <a:xfrm flipH="false" flipV="false" rot="0">
                <a:off x="0" y="0"/>
                <a:ext cx="835143" cy="848429"/>
              </a:xfrm>
              <a:custGeom>
                <a:avLst/>
                <a:gdLst/>
                <a:ahLst/>
                <a:cxnLst/>
                <a:rect r="r" b="b" t="t" l="l"/>
                <a:pathLst>
                  <a:path h="848429" w="835143">
                    <a:moveTo>
                      <a:pt x="417572" y="0"/>
                    </a:moveTo>
                    <a:cubicBezTo>
                      <a:pt x="186953" y="0"/>
                      <a:pt x="0" y="189927"/>
                      <a:pt x="0" y="424214"/>
                    </a:cubicBezTo>
                    <a:cubicBezTo>
                      <a:pt x="0" y="658502"/>
                      <a:pt x="186953" y="848429"/>
                      <a:pt x="417572" y="848429"/>
                    </a:cubicBezTo>
                    <a:cubicBezTo>
                      <a:pt x="648190" y="848429"/>
                      <a:pt x="835143" y="658502"/>
                      <a:pt x="835143" y="424214"/>
                    </a:cubicBezTo>
                    <a:cubicBezTo>
                      <a:pt x="835143" y="189927"/>
                      <a:pt x="648190" y="0"/>
                      <a:pt x="417572" y="0"/>
                    </a:cubicBezTo>
                    <a:close/>
                  </a:path>
                </a:pathLst>
              </a:custGeom>
              <a:solidFill>
                <a:srgbClr val="000000">
                  <a:alpha val="0"/>
                </a:srgbClr>
              </a:solidFill>
              <a:ln w="19050" cap="sq">
                <a:solidFill>
                  <a:srgbClr val="A6A6A6"/>
                </a:solidFill>
                <a:prstDash val="sysDot"/>
                <a:miter/>
              </a:ln>
            </p:spPr>
          </p:sp>
          <p:sp>
            <p:nvSpPr>
              <p:cNvPr name="TextBox 27" id="27"/>
              <p:cNvSpPr txBox="true"/>
              <p:nvPr/>
            </p:nvSpPr>
            <p:spPr>
              <a:xfrm>
                <a:off x="78295" y="41440"/>
                <a:ext cx="678554" cy="727448"/>
              </a:xfrm>
              <a:prstGeom prst="rect">
                <a:avLst/>
              </a:prstGeom>
            </p:spPr>
            <p:txBody>
              <a:bodyPr anchor="ctr" rtlCol="false" tIns="46457" lIns="46457" bIns="46457" rIns="46457"/>
              <a:lstStyle/>
              <a:p>
                <a:pPr algn="ctr">
                  <a:lnSpc>
                    <a:spcPts val="2940"/>
                  </a:lnSpc>
                </a:pPr>
              </a:p>
            </p:txBody>
          </p:sp>
        </p:grpSp>
        <p:grpSp>
          <p:nvGrpSpPr>
            <p:cNvPr name="Group 28" id="28"/>
            <p:cNvGrpSpPr/>
            <p:nvPr/>
          </p:nvGrpSpPr>
          <p:grpSpPr>
            <a:xfrm rot="0">
              <a:off x="56428" y="83403"/>
              <a:ext cx="10872966" cy="11271280"/>
              <a:chOff x="0" y="0"/>
              <a:chExt cx="813004" cy="842787"/>
            </a:xfrm>
          </p:grpSpPr>
          <p:sp>
            <p:nvSpPr>
              <p:cNvPr name="Freeform 29" id="29"/>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000000">
                  <a:alpha val="0"/>
                </a:srgbClr>
              </a:solidFill>
              <a:ln w="19050" cap="sq">
                <a:gradFill>
                  <a:gsLst>
                    <a:gs pos="0">
                      <a:srgbClr val="FF5757">
                        <a:alpha val="100000"/>
                      </a:srgbClr>
                    </a:gs>
                    <a:gs pos="100000">
                      <a:srgbClr val="8C52FF">
                        <a:alpha val="100000"/>
                      </a:srgbClr>
                    </a:gs>
                  </a:gsLst>
                  <a:lin ang="0"/>
                </a:gradFill>
                <a:prstDash val="solid"/>
                <a:miter/>
              </a:ln>
            </p:spPr>
          </p:sp>
          <p:sp>
            <p:nvSpPr>
              <p:cNvPr name="TextBox 30" id="30"/>
              <p:cNvSpPr txBox="true"/>
              <p:nvPr/>
            </p:nvSpPr>
            <p:spPr>
              <a:xfrm>
                <a:off x="76219" y="40911"/>
                <a:ext cx="660566" cy="722865"/>
              </a:xfrm>
              <a:prstGeom prst="rect">
                <a:avLst/>
              </a:prstGeom>
            </p:spPr>
            <p:txBody>
              <a:bodyPr anchor="ctr" rtlCol="false" tIns="46457" lIns="46457" bIns="46457" rIns="46457"/>
              <a:lstStyle/>
              <a:p>
                <a:pPr algn="ctr">
                  <a:lnSpc>
                    <a:spcPts val="2940"/>
                  </a:lnSpc>
                </a:pPr>
              </a:p>
            </p:txBody>
          </p:sp>
        </p:grpSp>
        <p:grpSp>
          <p:nvGrpSpPr>
            <p:cNvPr name="Group 31" id="31"/>
            <p:cNvGrpSpPr/>
            <p:nvPr/>
          </p:nvGrpSpPr>
          <p:grpSpPr>
            <a:xfrm rot="0">
              <a:off x="2790279" y="424372"/>
              <a:ext cx="438778" cy="454851"/>
              <a:chOff x="0" y="0"/>
              <a:chExt cx="813004" cy="842787"/>
            </a:xfrm>
          </p:grpSpPr>
          <p:sp>
            <p:nvSpPr>
              <p:cNvPr name="Freeform 32" id="32"/>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33" id="33"/>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34" id="34"/>
            <p:cNvGrpSpPr/>
            <p:nvPr/>
          </p:nvGrpSpPr>
          <p:grpSpPr>
            <a:xfrm rot="0">
              <a:off x="2841364" y="472515"/>
              <a:ext cx="336607" cy="358566"/>
              <a:chOff x="0" y="0"/>
              <a:chExt cx="796469" cy="848429"/>
            </a:xfrm>
          </p:grpSpPr>
          <p:sp>
            <p:nvSpPr>
              <p:cNvPr name="Freeform 35" id="35"/>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36" id="36"/>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nvGrpSpPr>
            <p:cNvPr name="Group 37" id="37"/>
            <p:cNvGrpSpPr/>
            <p:nvPr/>
          </p:nvGrpSpPr>
          <p:grpSpPr>
            <a:xfrm rot="0">
              <a:off x="7595764" y="424372"/>
              <a:ext cx="438778" cy="454851"/>
              <a:chOff x="0" y="0"/>
              <a:chExt cx="813004" cy="842787"/>
            </a:xfrm>
          </p:grpSpPr>
          <p:sp>
            <p:nvSpPr>
              <p:cNvPr name="Freeform 38" id="38"/>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39" id="39"/>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40" id="40"/>
            <p:cNvGrpSpPr/>
            <p:nvPr/>
          </p:nvGrpSpPr>
          <p:grpSpPr>
            <a:xfrm rot="0">
              <a:off x="7646850" y="472515"/>
              <a:ext cx="336607" cy="358566"/>
              <a:chOff x="0" y="0"/>
              <a:chExt cx="796469" cy="848429"/>
            </a:xfrm>
          </p:grpSpPr>
          <p:sp>
            <p:nvSpPr>
              <p:cNvPr name="Freeform 41" id="41"/>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42" id="42"/>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nvGrpSpPr>
            <p:cNvPr name="Group 43" id="43"/>
            <p:cNvGrpSpPr/>
            <p:nvPr/>
          </p:nvGrpSpPr>
          <p:grpSpPr>
            <a:xfrm rot="0">
              <a:off x="9790490" y="2354620"/>
              <a:ext cx="438778" cy="454851"/>
              <a:chOff x="0" y="0"/>
              <a:chExt cx="813004" cy="842787"/>
            </a:xfrm>
          </p:grpSpPr>
          <p:sp>
            <p:nvSpPr>
              <p:cNvPr name="Freeform 44" id="44"/>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45" id="45"/>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46" id="46"/>
            <p:cNvGrpSpPr/>
            <p:nvPr/>
          </p:nvGrpSpPr>
          <p:grpSpPr>
            <a:xfrm rot="0">
              <a:off x="9841576" y="2402762"/>
              <a:ext cx="336607" cy="358566"/>
              <a:chOff x="0" y="0"/>
              <a:chExt cx="796469" cy="848429"/>
            </a:xfrm>
          </p:grpSpPr>
          <p:sp>
            <p:nvSpPr>
              <p:cNvPr name="Freeform 47" id="47"/>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48" id="48"/>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sp>
        <p:nvSpPr>
          <p:cNvPr name="TextBox 49" id="49"/>
          <p:cNvSpPr txBox="true"/>
          <p:nvPr/>
        </p:nvSpPr>
        <p:spPr>
          <a:xfrm rot="0">
            <a:off x="2522745" y="1453040"/>
            <a:ext cx="13646110"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Fine-tuning avec MARBERT</a:t>
            </a:r>
          </a:p>
        </p:txBody>
      </p:sp>
      <p:grpSp>
        <p:nvGrpSpPr>
          <p:cNvPr name="Group 50" id="50"/>
          <p:cNvGrpSpPr/>
          <p:nvPr/>
        </p:nvGrpSpPr>
        <p:grpSpPr>
          <a:xfrm rot="0">
            <a:off x="5465989" y="8671868"/>
            <a:ext cx="314574" cy="314574"/>
            <a:chOff x="0" y="0"/>
            <a:chExt cx="419432" cy="419432"/>
          </a:xfrm>
        </p:grpSpPr>
        <p:grpSp>
          <p:nvGrpSpPr>
            <p:cNvPr name="Group 51" id="51"/>
            <p:cNvGrpSpPr/>
            <p:nvPr/>
          </p:nvGrpSpPr>
          <p:grpSpPr>
            <a:xfrm rot="0">
              <a:off x="0" y="0"/>
              <a:ext cx="419432" cy="419432"/>
              <a:chOff x="0" y="0"/>
              <a:chExt cx="813004" cy="813004"/>
            </a:xfrm>
          </p:grpSpPr>
          <p:sp>
            <p:nvSpPr>
              <p:cNvPr name="Freeform 52" id="52"/>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53" id="53"/>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48833" y="44394"/>
              <a:ext cx="321766" cy="330645"/>
              <a:chOff x="0" y="0"/>
              <a:chExt cx="796469" cy="818446"/>
            </a:xfrm>
          </p:grpSpPr>
          <p:sp>
            <p:nvSpPr>
              <p:cNvPr name="Freeform 55" id="55"/>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6" id="56"/>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57" id="57"/>
          <p:cNvGrpSpPr/>
          <p:nvPr/>
        </p:nvGrpSpPr>
        <p:grpSpPr>
          <a:xfrm rot="5400000">
            <a:off x="2202757" y="2288065"/>
            <a:ext cx="1174057" cy="11740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a:ln cap="sq">
              <a:noFill/>
              <a:prstDash val="solid"/>
              <a:miter/>
            </a:ln>
          </p:spPr>
        </p:sp>
        <p:sp>
          <p:nvSpPr>
            <p:cNvPr name="TextBox 59" id="59"/>
            <p:cNvSpPr txBox="true"/>
            <p:nvPr/>
          </p:nvSpPr>
          <p:spPr>
            <a:xfrm>
              <a:off x="0" y="19050"/>
              <a:ext cx="812800" cy="793750"/>
            </a:xfrm>
            <a:prstGeom prst="rect">
              <a:avLst/>
            </a:prstGeom>
          </p:spPr>
          <p:txBody>
            <a:bodyPr anchor="ctr" rtlCol="false" tIns="104561" lIns="104561" bIns="104561" rIns="104561"/>
            <a:lstStyle/>
            <a:p>
              <a:pPr algn="ctr" marL="0" indent="0" lvl="0">
                <a:lnSpc>
                  <a:spcPts val="2502"/>
                </a:lnSpc>
                <a:spcBef>
                  <a:spcPct val="0"/>
                </a:spcBef>
              </a:pPr>
            </a:p>
          </p:txBody>
        </p:sp>
      </p:grpSp>
      <p:grpSp>
        <p:nvGrpSpPr>
          <p:cNvPr name="Group 60" id="60"/>
          <p:cNvGrpSpPr/>
          <p:nvPr/>
        </p:nvGrpSpPr>
        <p:grpSpPr>
          <a:xfrm rot="5400000">
            <a:off x="1028700" y="2288065"/>
            <a:ext cx="1174057" cy="11740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3" id="63"/>
          <p:cNvGrpSpPr/>
          <p:nvPr/>
        </p:nvGrpSpPr>
        <p:grpSpPr>
          <a:xfrm rot="5400000">
            <a:off x="3234969" y="9354667"/>
            <a:ext cx="928850" cy="92885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5" id="6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6" id="66"/>
          <p:cNvGrpSpPr/>
          <p:nvPr/>
        </p:nvGrpSpPr>
        <p:grpSpPr>
          <a:xfrm rot="0">
            <a:off x="15736621" y="803205"/>
            <a:ext cx="1857699" cy="3715398"/>
            <a:chOff x="0" y="0"/>
            <a:chExt cx="2476932" cy="4953864"/>
          </a:xfrm>
        </p:grpSpPr>
        <p:grpSp>
          <p:nvGrpSpPr>
            <p:cNvPr name="Group 67" id="67"/>
            <p:cNvGrpSpPr/>
            <p:nvPr/>
          </p:nvGrpSpPr>
          <p:grpSpPr>
            <a:xfrm rot="5400000">
              <a:off x="1238466" y="0"/>
              <a:ext cx="1238466" cy="1238466"/>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9" id="6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0" id="70"/>
            <p:cNvGrpSpPr/>
            <p:nvPr/>
          </p:nvGrpSpPr>
          <p:grpSpPr>
            <a:xfrm rot="5400000">
              <a:off x="0" y="0"/>
              <a:ext cx="1238466" cy="123846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2" id="7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3" id="73"/>
            <p:cNvGrpSpPr/>
            <p:nvPr/>
          </p:nvGrpSpPr>
          <p:grpSpPr>
            <a:xfrm rot="5400000">
              <a:off x="1238466" y="1238466"/>
              <a:ext cx="1238466" cy="123846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5" id="7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6" id="76"/>
            <p:cNvGrpSpPr/>
            <p:nvPr/>
          </p:nvGrpSpPr>
          <p:grpSpPr>
            <a:xfrm rot="5400000">
              <a:off x="1238466" y="2476932"/>
              <a:ext cx="1238466" cy="123846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8" id="7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9" id="79"/>
            <p:cNvGrpSpPr/>
            <p:nvPr/>
          </p:nvGrpSpPr>
          <p:grpSpPr>
            <a:xfrm rot="5400000">
              <a:off x="1238466" y="3715398"/>
              <a:ext cx="1238466" cy="123846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1" id="8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pic>
        <p:nvPicPr>
          <p:cNvPr name="Picture 82" id="82"/>
          <p:cNvPicPr>
            <a:picLocks noChangeAspect="true"/>
          </p:cNvPicPr>
          <p:nvPr/>
        </p:nvPicPr>
        <p:blipFill>
          <a:blip r:embed="rId2"/>
          <a:srcRect l="0" t="0" r="0" b="0"/>
          <a:stretch>
            <a:fillRect/>
          </a:stretch>
        </p:blipFill>
        <p:spPr>
          <a:xfrm flipH="false" flipV="false" rot="0">
            <a:off x="15079698" y="1028700"/>
            <a:ext cx="1585773" cy="1538200"/>
          </a:xfrm>
          <a:prstGeom prst="rect">
            <a:avLst/>
          </a:prstGeom>
        </p:spPr>
      </p:pic>
      <p:sp>
        <p:nvSpPr>
          <p:cNvPr name="Freeform 83" id="83"/>
          <p:cNvSpPr/>
          <p:nvPr/>
        </p:nvSpPr>
        <p:spPr>
          <a:xfrm flipH="false" flipV="false" rot="0">
            <a:off x="571810" y="1123540"/>
            <a:ext cx="1790078" cy="2338582"/>
          </a:xfrm>
          <a:custGeom>
            <a:avLst/>
            <a:gdLst/>
            <a:ahLst/>
            <a:cxnLst/>
            <a:rect r="r" b="b" t="t" l="l"/>
            <a:pathLst>
              <a:path h="2338582" w="1790078">
                <a:moveTo>
                  <a:pt x="0" y="0"/>
                </a:moveTo>
                <a:lnTo>
                  <a:pt x="1790078" y="0"/>
                </a:lnTo>
                <a:lnTo>
                  <a:pt x="1790078" y="2338582"/>
                </a:lnTo>
                <a:lnTo>
                  <a:pt x="0" y="2338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4" id="84"/>
          <p:cNvSpPr txBox="true"/>
          <p:nvPr/>
        </p:nvSpPr>
        <p:spPr>
          <a:xfrm rot="0">
            <a:off x="4666122" y="3952719"/>
            <a:ext cx="3295011"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Construction du Dataset</a:t>
            </a:r>
          </a:p>
        </p:txBody>
      </p:sp>
      <p:sp>
        <p:nvSpPr>
          <p:cNvPr name="TextBox 85" id="85"/>
          <p:cNvSpPr txBox="true"/>
          <p:nvPr/>
        </p:nvSpPr>
        <p:spPr>
          <a:xfrm rot="0">
            <a:off x="178393" y="5522231"/>
            <a:ext cx="4487729" cy="4930774"/>
          </a:xfrm>
          <a:prstGeom prst="rect">
            <a:avLst/>
          </a:prstGeom>
        </p:spPr>
        <p:txBody>
          <a:bodyPr anchor="t" rtlCol="false" tIns="0" lIns="0" bIns="0" rIns="0">
            <a:spAutoFit/>
          </a:bodyPr>
          <a:lstStyle/>
          <a:p>
            <a:pPr algn="l" marL="431807" indent="-215904" lvl="1">
              <a:lnSpc>
                <a:spcPts val="2800"/>
              </a:lnSpc>
              <a:buFont typeface="Arial"/>
              <a:buChar char="•"/>
            </a:pPr>
            <a:r>
              <a:rPr lang="en-US" b="true" sz="2000" u="sng">
                <a:solidFill>
                  <a:srgbClr val="000000"/>
                </a:solidFill>
                <a:latin typeface="Inter Bold"/>
                <a:ea typeface="Inter Bold"/>
                <a:cs typeface="Inter Bold"/>
                <a:sym typeface="Inter Bold"/>
              </a:rPr>
              <a:t>Définition :</a:t>
            </a:r>
            <a:r>
              <a:rPr lang="en-US" b="true" sz="2000">
                <a:solidFill>
                  <a:srgbClr val="000000"/>
                </a:solidFill>
                <a:latin typeface="Inter Bold"/>
                <a:ea typeface="Inter Bold"/>
                <a:cs typeface="Inter Bold"/>
                <a:sym typeface="Inter Bold"/>
              </a:rPr>
              <a:t> </a:t>
            </a:r>
            <a:r>
              <a:rPr lang="en-US" sz="2000">
                <a:solidFill>
                  <a:srgbClr val="000000"/>
                </a:solidFill>
                <a:latin typeface="Inter"/>
                <a:ea typeface="Inter"/>
                <a:cs typeface="Inter"/>
                <a:sym typeface="Inter"/>
              </a:rPr>
              <a:t>Le tokenizer de MARBERT transforme les commentaires en Darija en une séquence de tokens compréhensibles par le modèle.</a:t>
            </a:r>
          </a:p>
          <a:p>
            <a:pPr algn="l">
              <a:lnSpc>
                <a:spcPts val="2800"/>
              </a:lnSpc>
            </a:pPr>
          </a:p>
          <a:p>
            <a:pPr algn="l" marL="431807" indent="-215904" lvl="1">
              <a:lnSpc>
                <a:spcPts val="2800"/>
              </a:lnSpc>
              <a:buFont typeface="Arial"/>
              <a:buChar char="•"/>
            </a:pPr>
            <a:r>
              <a:rPr lang="en-US" b="true" sz="2000" u="sng">
                <a:solidFill>
                  <a:srgbClr val="000000"/>
                </a:solidFill>
                <a:latin typeface="Inter Bold"/>
                <a:ea typeface="Inter Bold"/>
                <a:cs typeface="Inter Bold"/>
                <a:sym typeface="Inter Bold"/>
              </a:rPr>
              <a:t>Fonctionnalités :</a:t>
            </a:r>
          </a:p>
          <a:p>
            <a:pPr algn="l" marL="431807" indent="-215904" lvl="1">
              <a:lnSpc>
                <a:spcPts val="2800"/>
              </a:lnSpc>
              <a:buFont typeface="Arial"/>
              <a:buChar char="•"/>
            </a:pPr>
            <a:r>
              <a:rPr lang="en-US" b="true" sz="2000">
                <a:solidFill>
                  <a:srgbClr val="000000"/>
                </a:solidFill>
                <a:latin typeface="Inter Bold"/>
                <a:ea typeface="Inter Bold"/>
                <a:cs typeface="Inter Bold"/>
                <a:sym typeface="Inter Bold"/>
              </a:rPr>
              <a:t>Padding :</a:t>
            </a:r>
            <a:r>
              <a:rPr lang="en-US" sz="2000">
                <a:solidFill>
                  <a:srgbClr val="000000"/>
                </a:solidFill>
                <a:latin typeface="Inter"/>
                <a:ea typeface="Inter"/>
                <a:cs typeface="Inter"/>
                <a:sym typeface="Inter"/>
              </a:rPr>
              <a:t> Ajout de zéros pour uniformiser la longueur des séquences.</a:t>
            </a:r>
          </a:p>
          <a:p>
            <a:pPr algn="l" marL="431807" indent="-215904" lvl="1">
              <a:lnSpc>
                <a:spcPts val="2800"/>
              </a:lnSpc>
              <a:buFont typeface="Arial"/>
              <a:buChar char="•"/>
            </a:pPr>
            <a:r>
              <a:rPr lang="en-US" b="true" sz="2000">
                <a:solidFill>
                  <a:srgbClr val="000000"/>
                </a:solidFill>
                <a:latin typeface="Inter Bold"/>
                <a:ea typeface="Inter Bold"/>
                <a:cs typeface="Inter Bold"/>
                <a:sym typeface="Inter Bold"/>
              </a:rPr>
              <a:t>Truncation : </a:t>
            </a:r>
            <a:r>
              <a:rPr lang="en-US" sz="2000">
                <a:solidFill>
                  <a:srgbClr val="000000"/>
                </a:solidFill>
                <a:latin typeface="Inter"/>
                <a:ea typeface="Inter"/>
                <a:cs typeface="Inter"/>
                <a:sym typeface="Inter"/>
              </a:rPr>
              <a:t>Réduction des séquences trop longues </a:t>
            </a:r>
            <a:r>
              <a:rPr lang="en-US" sz="2000" i="true">
                <a:solidFill>
                  <a:srgbClr val="000000"/>
                </a:solidFill>
                <a:latin typeface="Inter Italics"/>
                <a:ea typeface="Inter Italics"/>
                <a:cs typeface="Inter Italics"/>
                <a:sym typeface="Inter Italics"/>
              </a:rPr>
              <a:t>(max_length=128)</a:t>
            </a:r>
            <a:r>
              <a:rPr lang="en-US" sz="2000">
                <a:solidFill>
                  <a:srgbClr val="000000"/>
                </a:solidFill>
                <a:latin typeface="Inter"/>
                <a:ea typeface="Inter"/>
                <a:cs typeface="Inter"/>
                <a:sym typeface="Inter"/>
              </a:rPr>
              <a:t>.</a:t>
            </a:r>
          </a:p>
          <a:p>
            <a:pPr algn="l">
              <a:lnSpc>
                <a:spcPts val="2800"/>
              </a:lnSpc>
            </a:pPr>
          </a:p>
        </p:txBody>
      </p:sp>
      <p:sp>
        <p:nvSpPr>
          <p:cNvPr name="TextBox 86" id="86"/>
          <p:cNvSpPr txBox="true"/>
          <p:nvPr/>
        </p:nvSpPr>
        <p:spPr>
          <a:xfrm rot="0">
            <a:off x="571810" y="5037076"/>
            <a:ext cx="3931720"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Chargement du Tokenizer</a:t>
            </a:r>
          </a:p>
        </p:txBody>
      </p:sp>
      <p:sp>
        <p:nvSpPr>
          <p:cNvPr name="TextBox 87" id="87"/>
          <p:cNvSpPr txBox="true"/>
          <p:nvPr/>
        </p:nvSpPr>
        <p:spPr>
          <a:xfrm rot="0">
            <a:off x="9082470" y="3990819"/>
            <a:ext cx="4070592"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Chargement du Modèle</a:t>
            </a:r>
          </a:p>
        </p:txBody>
      </p:sp>
      <p:sp>
        <p:nvSpPr>
          <p:cNvPr name="TextBox 88" id="88"/>
          <p:cNvSpPr txBox="true"/>
          <p:nvPr/>
        </p:nvSpPr>
        <p:spPr>
          <a:xfrm rot="0">
            <a:off x="2954979" y="631825"/>
            <a:ext cx="12781643" cy="282575"/>
          </a:xfrm>
          <a:prstGeom prst="rect">
            <a:avLst/>
          </a:prstGeom>
        </p:spPr>
        <p:txBody>
          <a:bodyPr anchor="t" rtlCol="false" tIns="0" lIns="0" bIns="0" rIns="0">
            <a:spAutoFit/>
          </a:bodyPr>
          <a:lstStyle/>
          <a:p>
            <a:pPr algn="ctr" marL="0" indent="0" lvl="0">
              <a:lnSpc>
                <a:spcPts val="2199"/>
              </a:lnSpc>
              <a:spcBef>
                <a:spcPct val="0"/>
              </a:spcBef>
            </a:pPr>
            <a:r>
              <a:rPr lang="en-US" b="true" sz="1999">
                <a:solidFill>
                  <a:srgbClr val="FF3131"/>
                </a:solidFill>
                <a:latin typeface="Inter Bold"/>
                <a:ea typeface="Inter Bold"/>
                <a:cs typeface="Inter Bold"/>
                <a:sym typeface="Inter Bold"/>
              </a:rPr>
              <a:t>Approche 1:</a:t>
            </a:r>
          </a:p>
        </p:txBody>
      </p:sp>
      <p:sp>
        <p:nvSpPr>
          <p:cNvPr name="TextBox 89" id="89"/>
          <p:cNvSpPr txBox="true"/>
          <p:nvPr/>
        </p:nvSpPr>
        <p:spPr>
          <a:xfrm rot="0">
            <a:off x="13347525" y="5752737"/>
            <a:ext cx="4439783"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 Définition des Hyperparamètres</a:t>
            </a:r>
          </a:p>
        </p:txBody>
      </p:sp>
      <p:sp>
        <p:nvSpPr>
          <p:cNvPr name="TextBox 90" id="90"/>
          <p:cNvSpPr txBox="true"/>
          <p:nvPr/>
        </p:nvSpPr>
        <p:spPr>
          <a:xfrm rot="0">
            <a:off x="4666122" y="4441462"/>
            <a:ext cx="3960320" cy="1406524"/>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Création d’une classe personnalisée </a:t>
            </a:r>
            <a:r>
              <a:rPr lang="en-US" b="true" sz="2000" i="true">
                <a:solidFill>
                  <a:srgbClr val="000000"/>
                </a:solidFill>
                <a:latin typeface="Inter Bold Italics"/>
                <a:ea typeface="Inter Bold Italics"/>
                <a:cs typeface="Inter Bold Italics"/>
                <a:sym typeface="Inter Bold Italics"/>
              </a:rPr>
              <a:t>SentenceDataset</a:t>
            </a:r>
            <a:r>
              <a:rPr lang="en-US" sz="2000">
                <a:solidFill>
                  <a:srgbClr val="000000"/>
                </a:solidFill>
                <a:latin typeface="Inter"/>
                <a:ea typeface="Inter"/>
                <a:cs typeface="Inter"/>
                <a:sym typeface="Inter"/>
              </a:rPr>
              <a:t> pour regrouper les encodages et les étiquettes.</a:t>
            </a:r>
          </a:p>
        </p:txBody>
      </p:sp>
      <p:sp>
        <p:nvSpPr>
          <p:cNvPr name="TextBox 91" id="91"/>
          <p:cNvSpPr txBox="true"/>
          <p:nvPr/>
        </p:nvSpPr>
        <p:spPr>
          <a:xfrm rot="0">
            <a:off x="9082470" y="4485733"/>
            <a:ext cx="3960320" cy="1054099"/>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Utilisation de </a:t>
            </a:r>
            <a:r>
              <a:rPr lang="en-US" sz="2000" b="true">
                <a:solidFill>
                  <a:srgbClr val="000000"/>
                </a:solidFill>
                <a:latin typeface="Inter Bold"/>
                <a:ea typeface="Inter Bold"/>
                <a:cs typeface="Inter Bold"/>
                <a:sym typeface="Inter Bold"/>
              </a:rPr>
              <a:t>Hugging Face</a:t>
            </a:r>
            <a:r>
              <a:rPr lang="en-US" sz="2000">
                <a:solidFill>
                  <a:srgbClr val="000000"/>
                </a:solidFill>
                <a:latin typeface="Inter"/>
                <a:ea typeface="Inter"/>
                <a:cs typeface="Inter"/>
                <a:sym typeface="Inter"/>
              </a:rPr>
              <a:t> </a:t>
            </a:r>
            <a:r>
              <a:rPr lang="en-US" b="true" sz="2000" i="true">
                <a:solidFill>
                  <a:srgbClr val="000000"/>
                </a:solidFill>
                <a:latin typeface="Inter Bold Italics"/>
                <a:ea typeface="Inter Bold Italics"/>
                <a:cs typeface="Inter Bold Italics"/>
                <a:sym typeface="Inter Bold Italics"/>
              </a:rPr>
              <a:t>BertForSequenceClassification </a:t>
            </a:r>
            <a:r>
              <a:rPr lang="en-US" sz="2000">
                <a:solidFill>
                  <a:srgbClr val="000000"/>
                </a:solidFill>
                <a:latin typeface="Inter"/>
                <a:ea typeface="Inter"/>
                <a:cs typeface="Inter"/>
                <a:sym typeface="Inter"/>
              </a:rPr>
              <a:t>pour charger </a:t>
            </a:r>
            <a:r>
              <a:rPr lang="en-US" sz="2000" b="true">
                <a:solidFill>
                  <a:srgbClr val="000000"/>
                </a:solidFill>
                <a:latin typeface="Inter Bold"/>
                <a:ea typeface="Inter Bold"/>
                <a:cs typeface="Inter Bold"/>
                <a:sym typeface="Inter Bold"/>
              </a:rPr>
              <a:t>MARBERT</a:t>
            </a:r>
            <a:r>
              <a:rPr lang="en-US" sz="2000">
                <a:solidFill>
                  <a:srgbClr val="000000"/>
                </a:solidFill>
                <a:latin typeface="Inter"/>
                <a:ea typeface="Inter"/>
                <a:cs typeface="Inter"/>
                <a:sym typeface="Inter"/>
              </a:rPr>
              <a:t> .</a:t>
            </a:r>
          </a:p>
        </p:txBody>
      </p:sp>
      <p:sp>
        <p:nvSpPr>
          <p:cNvPr name="TextBox 92" id="92"/>
          <p:cNvSpPr txBox="true"/>
          <p:nvPr/>
        </p:nvSpPr>
        <p:spPr>
          <a:xfrm rot="0">
            <a:off x="13076861" y="6261371"/>
            <a:ext cx="4710447" cy="3873499"/>
          </a:xfrm>
          <a:prstGeom prst="rect">
            <a:avLst/>
          </a:prstGeom>
        </p:spPr>
        <p:txBody>
          <a:bodyPr anchor="t" rtlCol="false" tIns="0" lIns="0" bIns="0" rIns="0">
            <a:spAutoFit/>
          </a:bodyPr>
          <a:lstStyle/>
          <a:p>
            <a:pPr algn="l" marL="431807" indent="-215904" lvl="1">
              <a:lnSpc>
                <a:spcPts val="2800"/>
              </a:lnSpc>
              <a:buFont typeface="Arial"/>
              <a:buChar char="•"/>
            </a:pPr>
            <a:r>
              <a:rPr lang="en-US" b="true" sz="2000" u="sng">
                <a:solidFill>
                  <a:srgbClr val="000000"/>
                </a:solidFill>
                <a:latin typeface="Inter Bold"/>
                <a:ea typeface="Inter Bold"/>
                <a:cs typeface="Inter Bold"/>
                <a:sym typeface="Inter Bold"/>
              </a:rPr>
              <a:t>Optimiseur : </a:t>
            </a:r>
            <a:r>
              <a:rPr lang="en-US" b="true" sz="2000" i="true" u="sng">
                <a:solidFill>
                  <a:srgbClr val="000000"/>
                </a:solidFill>
                <a:latin typeface="Inter Bold Italics"/>
                <a:ea typeface="Inter Bold Italics"/>
                <a:cs typeface="Inter Bold Italics"/>
                <a:sym typeface="Inter Bold Italics"/>
              </a:rPr>
              <a:t> </a:t>
            </a:r>
            <a:r>
              <a:rPr lang="en-US" b="true" sz="2000" i="true">
                <a:solidFill>
                  <a:srgbClr val="000000"/>
                </a:solidFill>
                <a:latin typeface="Inter Bold Italics"/>
                <a:ea typeface="Inter Bold Italics"/>
                <a:cs typeface="Inter Bold Italics"/>
                <a:sym typeface="Inter Bold Italics"/>
              </a:rPr>
              <a:t>AdamW</a:t>
            </a:r>
            <a:r>
              <a:rPr lang="en-US" sz="2000">
                <a:solidFill>
                  <a:srgbClr val="000000"/>
                </a:solidFill>
                <a:latin typeface="Inter"/>
                <a:ea typeface="Inter"/>
                <a:cs typeface="Inter"/>
                <a:sym typeface="Inter"/>
              </a:rPr>
              <a:t> avec un taux d’apprentissage d</a:t>
            </a:r>
            <a:r>
              <a:rPr lang="en-US" sz="2000">
                <a:solidFill>
                  <a:srgbClr val="000000"/>
                </a:solidFill>
                <a:latin typeface="Inter"/>
                <a:ea typeface="Inter"/>
                <a:cs typeface="Inter"/>
                <a:sym typeface="Inter"/>
              </a:rPr>
              <a:t>e</a:t>
            </a:r>
            <a:r>
              <a:rPr lang="en-US" sz="2000">
                <a:solidFill>
                  <a:srgbClr val="000000"/>
                </a:solidFill>
                <a:latin typeface="Inter"/>
                <a:ea typeface="Inter"/>
                <a:cs typeface="Inter"/>
                <a:sym typeface="Inter"/>
              </a:rPr>
              <a:t> </a:t>
            </a:r>
            <a:r>
              <a:rPr lang="en-US" b="true" sz="2000" i="true">
                <a:solidFill>
                  <a:srgbClr val="000000"/>
                </a:solidFill>
                <a:latin typeface="Inter Bold Italics"/>
                <a:ea typeface="Inter Bold Italics"/>
                <a:cs typeface="Inter Bold Italics"/>
                <a:sym typeface="Inter Bold Italics"/>
              </a:rPr>
              <a:t>2e-5</a:t>
            </a:r>
            <a:r>
              <a:rPr lang="en-US" sz="2000">
                <a:solidFill>
                  <a:srgbClr val="000000"/>
                </a:solidFill>
                <a:latin typeface="Inter"/>
                <a:ea typeface="Inter"/>
                <a:cs typeface="Inter"/>
                <a:sym typeface="Inter"/>
              </a:rPr>
              <a:t>.</a:t>
            </a:r>
          </a:p>
          <a:p>
            <a:pPr algn="l">
              <a:lnSpc>
                <a:spcPts val="2800"/>
              </a:lnSpc>
            </a:pPr>
          </a:p>
          <a:p>
            <a:pPr algn="l" marL="431807" indent="-215904" lvl="1">
              <a:lnSpc>
                <a:spcPts val="2800"/>
              </a:lnSpc>
              <a:buFont typeface="Arial"/>
              <a:buChar char="•"/>
            </a:pPr>
            <a:r>
              <a:rPr lang="en-US" b="true" sz="2000" u="sng">
                <a:solidFill>
                  <a:srgbClr val="000000"/>
                </a:solidFill>
                <a:latin typeface="Inter Bold"/>
                <a:ea typeface="Inter Bold"/>
                <a:cs typeface="Inter Bold"/>
                <a:sym typeface="Inter Bold"/>
              </a:rPr>
              <a:t>Fo</a:t>
            </a:r>
            <a:r>
              <a:rPr lang="en-US" b="true" sz="2000" u="sng">
                <a:solidFill>
                  <a:srgbClr val="000000"/>
                </a:solidFill>
                <a:latin typeface="Inter Bold"/>
                <a:ea typeface="Inter Bold"/>
                <a:cs typeface="Inter Bold"/>
                <a:sym typeface="Inter Bold"/>
              </a:rPr>
              <a:t>nct</a:t>
            </a:r>
            <a:r>
              <a:rPr lang="en-US" b="true" sz="2000" u="sng">
                <a:solidFill>
                  <a:srgbClr val="000000"/>
                </a:solidFill>
                <a:latin typeface="Inter Bold"/>
                <a:ea typeface="Inter Bold"/>
                <a:cs typeface="Inter Bold"/>
                <a:sym typeface="Inter Bold"/>
              </a:rPr>
              <a:t>ion d</a:t>
            </a:r>
            <a:r>
              <a:rPr lang="en-US" b="true" sz="2000" u="sng">
                <a:solidFill>
                  <a:srgbClr val="000000"/>
                </a:solidFill>
                <a:latin typeface="Inter Bold"/>
                <a:ea typeface="Inter Bold"/>
                <a:cs typeface="Inter Bold"/>
                <a:sym typeface="Inter Bold"/>
              </a:rPr>
              <a:t>e</a:t>
            </a:r>
            <a:r>
              <a:rPr lang="en-US" b="true" sz="2000" u="sng">
                <a:solidFill>
                  <a:srgbClr val="000000"/>
                </a:solidFill>
                <a:latin typeface="Inter Bold"/>
                <a:ea typeface="Inter Bold"/>
                <a:cs typeface="Inter Bold"/>
                <a:sym typeface="Inter Bold"/>
              </a:rPr>
              <a:t> perte :</a:t>
            </a:r>
            <a:r>
              <a:rPr lang="en-US" sz="2000">
                <a:solidFill>
                  <a:srgbClr val="000000"/>
                </a:solidFill>
                <a:latin typeface="Inter"/>
                <a:ea typeface="Inter"/>
                <a:cs typeface="Inter"/>
                <a:sym typeface="Inter"/>
              </a:rPr>
              <a:t> </a:t>
            </a:r>
            <a:r>
              <a:rPr lang="en-US" b="true" sz="2000" i="true">
                <a:solidFill>
                  <a:srgbClr val="000000"/>
                </a:solidFill>
                <a:latin typeface="Inter Bold Italics"/>
                <a:ea typeface="Inter Bold Italics"/>
                <a:cs typeface="Inter Bold Italics"/>
                <a:sym typeface="Inter Bold Italics"/>
              </a:rPr>
              <a:t>CrossEntropyLoss</a:t>
            </a:r>
            <a:r>
              <a:rPr lang="en-US" sz="2000">
                <a:solidFill>
                  <a:srgbClr val="000000"/>
                </a:solidFill>
                <a:latin typeface="Inter"/>
                <a:ea typeface="Inter"/>
                <a:cs typeface="Inter"/>
                <a:sym typeface="Inter"/>
              </a:rPr>
              <a:t> pour les tâches de classification.</a:t>
            </a:r>
          </a:p>
          <a:p>
            <a:pPr algn="l">
              <a:lnSpc>
                <a:spcPts val="2800"/>
              </a:lnSpc>
            </a:pPr>
          </a:p>
          <a:p>
            <a:pPr algn="l" marL="431807" indent="-215904" lvl="1">
              <a:lnSpc>
                <a:spcPts val="2800"/>
              </a:lnSpc>
              <a:buFont typeface="Arial"/>
              <a:buChar char="•"/>
            </a:pPr>
            <a:r>
              <a:rPr lang="en-US" b="true" sz="2000" u="sng">
                <a:solidFill>
                  <a:srgbClr val="000000"/>
                </a:solidFill>
                <a:latin typeface="Inter Bold"/>
                <a:ea typeface="Inter Bold"/>
                <a:cs typeface="Inter Bold"/>
                <a:sym typeface="Inter Bold"/>
              </a:rPr>
              <a:t>Dataloader :</a:t>
            </a:r>
            <a:r>
              <a:rPr lang="en-US" sz="2000">
                <a:solidFill>
                  <a:srgbClr val="000000"/>
                </a:solidFill>
                <a:latin typeface="Inter"/>
                <a:ea typeface="Inter"/>
                <a:cs typeface="Inter"/>
                <a:sym typeface="Inter"/>
              </a:rPr>
              <a:t> Chargement des ensembles de données avec un </a:t>
            </a:r>
            <a:r>
              <a:rPr lang="en-US" sz="2000" i="true">
                <a:solidFill>
                  <a:srgbClr val="000000"/>
                </a:solidFill>
                <a:latin typeface="Inter Italics"/>
                <a:ea typeface="Inter Italics"/>
                <a:cs typeface="Inter Italics"/>
                <a:sym typeface="Inter Italics"/>
              </a:rPr>
              <a:t>batch size </a:t>
            </a:r>
            <a:r>
              <a:rPr lang="en-US" sz="2000">
                <a:solidFill>
                  <a:srgbClr val="000000"/>
                </a:solidFill>
                <a:latin typeface="Inter"/>
                <a:ea typeface="Inter"/>
                <a:cs typeface="Inter"/>
                <a:sym typeface="Inter"/>
              </a:rPr>
              <a:t>de</a:t>
            </a:r>
            <a:r>
              <a:rPr lang="en-US" sz="2000" i="true">
                <a:solidFill>
                  <a:srgbClr val="000000"/>
                </a:solidFill>
                <a:latin typeface="Inter Italics"/>
                <a:ea typeface="Inter Italics"/>
                <a:cs typeface="Inter Italics"/>
                <a:sym typeface="Inter Italics"/>
              </a:rPr>
              <a:t> 32</a:t>
            </a:r>
            <a:r>
              <a:rPr lang="en-US" sz="2000">
                <a:solidFill>
                  <a:srgbClr val="000000"/>
                </a:solidFill>
                <a:latin typeface="Inter"/>
                <a:ea typeface="Inter"/>
                <a:cs typeface="Inter"/>
                <a:sym typeface="Inter"/>
              </a:rPr>
              <a:t>.</a:t>
            </a:r>
          </a:p>
          <a:p>
            <a:pPr algn="l">
              <a:lnSpc>
                <a:spcPts val="2800"/>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5143769" y="-4125826"/>
            <a:ext cx="13560749" cy="14830672"/>
            <a:chOff x="0" y="0"/>
            <a:chExt cx="891155" cy="974609"/>
          </a:xfrm>
        </p:grpSpPr>
        <p:sp>
          <p:nvSpPr>
            <p:cNvPr name="Freeform 3" id="3"/>
            <p:cNvSpPr/>
            <p:nvPr/>
          </p:nvSpPr>
          <p:spPr>
            <a:xfrm flipH="false" flipV="false" rot="0">
              <a:off x="0" y="0"/>
              <a:ext cx="891155" cy="974609"/>
            </a:xfrm>
            <a:custGeom>
              <a:avLst/>
              <a:gdLst/>
              <a:ahLst/>
              <a:cxnLst/>
              <a:rect r="r" b="b" t="t" l="l"/>
              <a:pathLst>
                <a:path h="974609" w="891155">
                  <a:moveTo>
                    <a:pt x="445578" y="0"/>
                  </a:moveTo>
                  <a:cubicBezTo>
                    <a:pt x="199492" y="0"/>
                    <a:pt x="0" y="218174"/>
                    <a:pt x="0" y="487305"/>
                  </a:cubicBezTo>
                  <a:cubicBezTo>
                    <a:pt x="0" y="756436"/>
                    <a:pt x="199492" y="974609"/>
                    <a:pt x="445578" y="974609"/>
                  </a:cubicBezTo>
                  <a:cubicBezTo>
                    <a:pt x="691663" y="974609"/>
                    <a:pt x="891155" y="756436"/>
                    <a:pt x="891155" y="487305"/>
                  </a:cubicBezTo>
                  <a:cubicBezTo>
                    <a:pt x="891155" y="218174"/>
                    <a:pt x="691663" y="0"/>
                    <a:pt x="445578" y="0"/>
                  </a:cubicBezTo>
                  <a:close/>
                </a:path>
              </a:pathLst>
            </a:custGeom>
            <a:solidFill>
              <a:srgbClr val="000000">
                <a:alpha val="0"/>
              </a:srgbClr>
            </a:solidFill>
            <a:ln w="19050" cap="sq">
              <a:solidFill>
                <a:srgbClr val="A6A6A6"/>
              </a:solidFill>
              <a:prstDash val="sysDot"/>
              <a:miter/>
            </a:ln>
          </p:spPr>
        </p:sp>
        <p:sp>
          <p:nvSpPr>
            <p:cNvPr name="TextBox 4" id="4"/>
            <p:cNvSpPr txBox="true"/>
            <p:nvPr/>
          </p:nvSpPr>
          <p:spPr>
            <a:xfrm>
              <a:off x="83546" y="53270"/>
              <a:ext cx="724064" cy="82997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874179" y="2452711"/>
            <a:ext cx="363624" cy="363624"/>
            <a:chOff x="0" y="0"/>
            <a:chExt cx="484832" cy="484832"/>
          </a:xfrm>
        </p:grpSpPr>
        <p:grpSp>
          <p:nvGrpSpPr>
            <p:cNvPr name="Group 6" id="6"/>
            <p:cNvGrpSpPr/>
            <p:nvPr/>
          </p:nvGrpSpPr>
          <p:grpSpPr>
            <a:xfrm rot="0">
              <a:off x="0" y="0"/>
              <a:ext cx="484832" cy="484832"/>
              <a:chOff x="0" y="0"/>
              <a:chExt cx="813004" cy="813004"/>
            </a:xfrm>
          </p:grpSpPr>
          <p:sp>
            <p:nvSpPr>
              <p:cNvPr name="Freeform 7" id="7"/>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8" id="8"/>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9" id="9"/>
            <p:cNvGrpSpPr/>
            <p:nvPr/>
          </p:nvGrpSpPr>
          <p:grpSpPr>
            <a:xfrm rot="0">
              <a:off x="56447" y="51316"/>
              <a:ext cx="371937" cy="382200"/>
              <a:chOff x="0" y="0"/>
              <a:chExt cx="796469" cy="818446"/>
            </a:xfrm>
          </p:grpSpPr>
          <p:sp>
            <p:nvSpPr>
              <p:cNvPr name="Freeform 10" id="10"/>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1" id="11"/>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AutoShape 12" id="12"/>
          <p:cNvSpPr/>
          <p:nvPr/>
        </p:nvSpPr>
        <p:spPr>
          <a:xfrm flipH="true">
            <a:off x="778038" y="4940163"/>
            <a:ext cx="8277954" cy="6371679"/>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13" id="13"/>
          <p:cNvGrpSpPr/>
          <p:nvPr/>
        </p:nvGrpSpPr>
        <p:grpSpPr>
          <a:xfrm rot="0">
            <a:off x="8874179" y="4576539"/>
            <a:ext cx="363624" cy="363624"/>
            <a:chOff x="0" y="0"/>
            <a:chExt cx="484832" cy="484832"/>
          </a:xfrm>
        </p:grpSpPr>
        <p:grpSp>
          <p:nvGrpSpPr>
            <p:cNvPr name="Group 14" id="14"/>
            <p:cNvGrpSpPr/>
            <p:nvPr/>
          </p:nvGrpSpPr>
          <p:grpSpPr>
            <a:xfrm rot="0">
              <a:off x="0" y="0"/>
              <a:ext cx="484832" cy="484832"/>
              <a:chOff x="0" y="0"/>
              <a:chExt cx="813004" cy="813004"/>
            </a:xfrm>
          </p:grpSpPr>
          <p:sp>
            <p:nvSpPr>
              <p:cNvPr name="Freeform 15" id="15"/>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16" id="16"/>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17" id="17"/>
            <p:cNvGrpSpPr/>
            <p:nvPr/>
          </p:nvGrpSpPr>
          <p:grpSpPr>
            <a:xfrm rot="0">
              <a:off x="56447" y="51316"/>
              <a:ext cx="371937" cy="382200"/>
              <a:chOff x="0" y="0"/>
              <a:chExt cx="796469" cy="818446"/>
            </a:xfrm>
          </p:grpSpPr>
          <p:sp>
            <p:nvSpPr>
              <p:cNvPr name="Freeform 18" id="18"/>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9" id="19"/>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grpSp>
        <p:nvGrpSpPr>
          <p:cNvPr name="Group 20" id="20"/>
          <p:cNvGrpSpPr/>
          <p:nvPr/>
        </p:nvGrpSpPr>
        <p:grpSpPr>
          <a:xfrm rot="0">
            <a:off x="8874179" y="6346267"/>
            <a:ext cx="363624" cy="363624"/>
            <a:chOff x="0" y="0"/>
            <a:chExt cx="484832" cy="484832"/>
          </a:xfrm>
        </p:grpSpPr>
        <p:grpSp>
          <p:nvGrpSpPr>
            <p:cNvPr name="Group 21" id="21"/>
            <p:cNvGrpSpPr/>
            <p:nvPr/>
          </p:nvGrpSpPr>
          <p:grpSpPr>
            <a:xfrm rot="0">
              <a:off x="0" y="0"/>
              <a:ext cx="484832" cy="484832"/>
              <a:chOff x="0" y="0"/>
              <a:chExt cx="813004" cy="813004"/>
            </a:xfrm>
          </p:grpSpPr>
          <p:sp>
            <p:nvSpPr>
              <p:cNvPr name="Freeform 22" id="22"/>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23" id="23"/>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24" id="24"/>
            <p:cNvGrpSpPr/>
            <p:nvPr/>
          </p:nvGrpSpPr>
          <p:grpSpPr>
            <a:xfrm rot="0">
              <a:off x="56447" y="51316"/>
              <a:ext cx="371937" cy="382200"/>
              <a:chOff x="0" y="0"/>
              <a:chExt cx="796469" cy="818446"/>
            </a:xfrm>
          </p:grpSpPr>
          <p:sp>
            <p:nvSpPr>
              <p:cNvPr name="Freeform 25" id="25"/>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26" id="26"/>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TextBox 27" id="27"/>
          <p:cNvSpPr txBox="true"/>
          <p:nvPr/>
        </p:nvSpPr>
        <p:spPr>
          <a:xfrm rot="0">
            <a:off x="9946721" y="2328483"/>
            <a:ext cx="4857535" cy="1758949"/>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99.42%</a:t>
            </a:r>
          </a:p>
          <a:p>
            <a:pPr algn="l">
              <a:lnSpc>
                <a:spcPts val="2800"/>
              </a:lnSpc>
            </a:pPr>
            <a:r>
              <a:rPr lang="en-US" sz="2000" b="true">
                <a:solidFill>
                  <a:srgbClr val="000000"/>
                </a:solidFill>
                <a:latin typeface="Inter Bold"/>
                <a:ea typeface="Inter Bold"/>
                <a:cs typeface="Inter Bold"/>
                <a:sym typeface="Inter Bold"/>
              </a:rPr>
              <a:t>Precision: 99.68%</a:t>
            </a:r>
          </a:p>
          <a:p>
            <a:pPr algn="l">
              <a:lnSpc>
                <a:spcPts val="2800"/>
              </a:lnSpc>
            </a:pPr>
            <a:r>
              <a:rPr lang="en-US" sz="2000" b="true">
                <a:solidFill>
                  <a:srgbClr val="000000"/>
                </a:solidFill>
                <a:latin typeface="Inter Bold"/>
                <a:ea typeface="Inter Bold"/>
                <a:cs typeface="Inter Bold"/>
                <a:sym typeface="Inter Bold"/>
              </a:rPr>
              <a:t>Recall: 99.25%</a:t>
            </a:r>
          </a:p>
          <a:p>
            <a:pPr algn="l">
              <a:lnSpc>
                <a:spcPts val="2800"/>
              </a:lnSpc>
            </a:pPr>
            <a:r>
              <a:rPr lang="en-US" sz="2000" b="true">
                <a:solidFill>
                  <a:srgbClr val="000000"/>
                </a:solidFill>
                <a:latin typeface="Inter Bold"/>
                <a:ea typeface="Inter Bold"/>
                <a:cs typeface="Inter Bold"/>
                <a:sym typeface="Inter Bold"/>
              </a:rPr>
              <a:t>F1: 99.46%</a:t>
            </a:r>
          </a:p>
          <a:p>
            <a:pPr algn="l">
              <a:lnSpc>
                <a:spcPts val="2800"/>
              </a:lnSpc>
            </a:pPr>
          </a:p>
        </p:txBody>
      </p:sp>
      <p:sp>
        <p:nvSpPr>
          <p:cNvPr name="TextBox 28" id="28"/>
          <p:cNvSpPr txBox="true"/>
          <p:nvPr/>
        </p:nvSpPr>
        <p:spPr>
          <a:xfrm rot="0">
            <a:off x="9881689" y="4311492"/>
            <a:ext cx="4851825"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Validation :</a:t>
            </a:r>
          </a:p>
        </p:txBody>
      </p:sp>
      <p:sp>
        <p:nvSpPr>
          <p:cNvPr name="AutoShape 29" id="29"/>
          <p:cNvSpPr/>
          <p:nvPr/>
        </p:nvSpPr>
        <p:spPr>
          <a:xfrm flipH="true">
            <a:off x="778038" y="6709891"/>
            <a:ext cx="8277954" cy="4601951"/>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sp>
        <p:nvSpPr>
          <p:cNvPr name="AutoShape 30" id="30"/>
          <p:cNvSpPr/>
          <p:nvPr/>
        </p:nvSpPr>
        <p:spPr>
          <a:xfrm flipH="true">
            <a:off x="778038" y="2816335"/>
            <a:ext cx="8277954" cy="8495507"/>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31" id="31"/>
          <p:cNvGrpSpPr/>
          <p:nvPr/>
        </p:nvGrpSpPr>
        <p:grpSpPr>
          <a:xfrm rot="-5400000">
            <a:off x="0" y="8429301"/>
            <a:ext cx="1857699" cy="1857699"/>
            <a:chOff x="0" y="0"/>
            <a:chExt cx="2476932" cy="2476932"/>
          </a:xfrm>
        </p:grpSpPr>
        <p:grpSp>
          <p:nvGrpSpPr>
            <p:cNvPr name="Group 32" id="32"/>
            <p:cNvGrpSpPr/>
            <p:nvPr/>
          </p:nvGrpSpPr>
          <p:grpSpPr>
            <a:xfrm rot="0">
              <a:off x="0"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0" y="1238466"/>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1238466"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1" id="41"/>
          <p:cNvGrpSpPr/>
          <p:nvPr/>
        </p:nvGrpSpPr>
        <p:grpSpPr>
          <a:xfrm rot="5400000">
            <a:off x="15736621" y="860230"/>
            <a:ext cx="1857699" cy="1857699"/>
            <a:chOff x="0" y="0"/>
            <a:chExt cx="2476932" cy="2476932"/>
          </a:xfrm>
        </p:grpSpPr>
        <p:grpSp>
          <p:nvGrpSpPr>
            <p:cNvPr name="Group 42" id="42"/>
            <p:cNvGrpSpPr/>
            <p:nvPr/>
          </p:nvGrpSpPr>
          <p:grpSpPr>
            <a:xfrm rot="0">
              <a:off x="0" y="0"/>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0" y="1238466"/>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8" id="48"/>
            <p:cNvGrpSpPr/>
            <p:nvPr/>
          </p:nvGrpSpPr>
          <p:grpSpPr>
            <a:xfrm rot="0">
              <a:off x="1238466" y="0"/>
              <a:ext cx="1238466" cy="123846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51" id="51"/>
          <p:cNvGrpSpPr/>
          <p:nvPr/>
        </p:nvGrpSpPr>
        <p:grpSpPr>
          <a:xfrm rot="0">
            <a:off x="15927121" y="7025820"/>
            <a:ext cx="2348114" cy="3522171"/>
            <a:chOff x="0" y="0"/>
            <a:chExt cx="3130819" cy="4696228"/>
          </a:xfrm>
        </p:grpSpPr>
        <p:grpSp>
          <p:nvGrpSpPr>
            <p:cNvPr name="Group 52" id="52"/>
            <p:cNvGrpSpPr/>
            <p:nvPr/>
          </p:nvGrpSpPr>
          <p:grpSpPr>
            <a:xfrm rot="5400000">
              <a:off x="0" y="0"/>
              <a:ext cx="1565409" cy="156540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4" id="5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5" id="55"/>
            <p:cNvGrpSpPr/>
            <p:nvPr/>
          </p:nvGrpSpPr>
          <p:grpSpPr>
            <a:xfrm rot="5400000">
              <a:off x="1565409" y="1565409"/>
              <a:ext cx="1565409" cy="1565409"/>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7" id="5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8" id="58"/>
            <p:cNvGrpSpPr/>
            <p:nvPr/>
          </p:nvGrpSpPr>
          <p:grpSpPr>
            <a:xfrm rot="5400000">
              <a:off x="0" y="3130819"/>
              <a:ext cx="1565409" cy="1565409"/>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0" id="6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61" id="61"/>
          <p:cNvGrpSpPr/>
          <p:nvPr/>
        </p:nvGrpSpPr>
        <p:grpSpPr>
          <a:xfrm rot="5400000">
            <a:off x="4352632" y="1202051"/>
            <a:ext cx="1174057" cy="1174057"/>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3" id="63"/>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4" id="64"/>
          <p:cNvGrpSpPr/>
          <p:nvPr/>
        </p:nvGrpSpPr>
        <p:grpSpPr>
          <a:xfrm rot="5400000">
            <a:off x="2102907" y="7255244"/>
            <a:ext cx="1174057" cy="1174057"/>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6" id="66"/>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7" id="67"/>
          <p:cNvGrpSpPr/>
          <p:nvPr/>
        </p:nvGrpSpPr>
        <p:grpSpPr>
          <a:xfrm rot="5400000">
            <a:off x="5517186" y="1202051"/>
            <a:ext cx="1174057" cy="1174057"/>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9" id="69"/>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70" id="70"/>
          <p:cNvGrpSpPr/>
          <p:nvPr/>
        </p:nvGrpSpPr>
        <p:grpSpPr>
          <a:xfrm rot="5400000">
            <a:off x="928850" y="7255244"/>
            <a:ext cx="1174057" cy="1174057"/>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2" id="72"/>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sp>
        <p:nvSpPr>
          <p:cNvPr name="TextBox 73" id="73"/>
          <p:cNvSpPr txBox="true"/>
          <p:nvPr/>
        </p:nvSpPr>
        <p:spPr>
          <a:xfrm rot="0">
            <a:off x="9946721" y="4850789"/>
            <a:ext cx="4721760" cy="1758949"/>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85.19%</a:t>
            </a:r>
          </a:p>
          <a:p>
            <a:pPr algn="l">
              <a:lnSpc>
                <a:spcPts val="2800"/>
              </a:lnSpc>
            </a:pPr>
            <a:r>
              <a:rPr lang="en-US" sz="2000" b="true">
                <a:solidFill>
                  <a:srgbClr val="000000"/>
                </a:solidFill>
                <a:latin typeface="Inter Bold"/>
                <a:ea typeface="Inter Bold"/>
                <a:cs typeface="Inter Bold"/>
                <a:sym typeface="Inter Bold"/>
              </a:rPr>
              <a:t>Precision: 87.72%</a:t>
            </a:r>
          </a:p>
          <a:p>
            <a:pPr algn="l">
              <a:lnSpc>
                <a:spcPts val="2800"/>
              </a:lnSpc>
            </a:pPr>
            <a:r>
              <a:rPr lang="en-US" sz="2000" b="true">
                <a:solidFill>
                  <a:srgbClr val="000000"/>
                </a:solidFill>
                <a:latin typeface="Inter Bold"/>
                <a:ea typeface="Inter Bold"/>
                <a:cs typeface="Inter Bold"/>
                <a:sym typeface="Inter Bold"/>
              </a:rPr>
              <a:t>Recall: 84.19%</a:t>
            </a:r>
          </a:p>
          <a:p>
            <a:pPr algn="l">
              <a:lnSpc>
                <a:spcPts val="2800"/>
              </a:lnSpc>
            </a:pPr>
            <a:r>
              <a:rPr lang="en-US" sz="2000" b="true">
                <a:solidFill>
                  <a:srgbClr val="000000"/>
                </a:solidFill>
                <a:latin typeface="Inter Bold"/>
                <a:ea typeface="Inter Bold"/>
                <a:cs typeface="Inter Bold"/>
                <a:sym typeface="Inter Bold"/>
              </a:rPr>
              <a:t>F1: 85.92%</a:t>
            </a:r>
          </a:p>
          <a:p>
            <a:pPr algn="l">
              <a:lnSpc>
                <a:spcPts val="2800"/>
              </a:lnSpc>
            </a:pPr>
          </a:p>
        </p:txBody>
      </p:sp>
      <p:sp>
        <p:nvSpPr>
          <p:cNvPr name="TextBox 74" id="74"/>
          <p:cNvSpPr txBox="true"/>
          <p:nvPr/>
        </p:nvSpPr>
        <p:spPr>
          <a:xfrm rot="0">
            <a:off x="9881689" y="1775689"/>
            <a:ext cx="5340476"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Entraînement :</a:t>
            </a:r>
          </a:p>
        </p:txBody>
      </p:sp>
      <p:sp>
        <p:nvSpPr>
          <p:cNvPr name="TextBox 75" id="75"/>
          <p:cNvSpPr txBox="true"/>
          <p:nvPr/>
        </p:nvSpPr>
        <p:spPr>
          <a:xfrm rot="0">
            <a:off x="9881689" y="7277757"/>
            <a:ext cx="4721760" cy="1758949"/>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84.11%</a:t>
            </a:r>
          </a:p>
          <a:p>
            <a:pPr algn="l">
              <a:lnSpc>
                <a:spcPts val="2800"/>
              </a:lnSpc>
            </a:pPr>
            <a:r>
              <a:rPr lang="en-US" sz="2000" b="true">
                <a:solidFill>
                  <a:srgbClr val="000000"/>
                </a:solidFill>
                <a:latin typeface="Inter Bold"/>
                <a:ea typeface="Inter Bold"/>
                <a:cs typeface="Inter Bold"/>
                <a:sym typeface="Inter Bold"/>
              </a:rPr>
              <a:t>Precision: 86.24%</a:t>
            </a:r>
          </a:p>
          <a:p>
            <a:pPr algn="l">
              <a:lnSpc>
                <a:spcPts val="2800"/>
              </a:lnSpc>
            </a:pPr>
            <a:r>
              <a:rPr lang="en-US" sz="2000" b="true">
                <a:solidFill>
                  <a:srgbClr val="000000"/>
                </a:solidFill>
                <a:latin typeface="Inter Bold"/>
                <a:ea typeface="Inter Bold"/>
                <a:cs typeface="Inter Bold"/>
                <a:sym typeface="Inter Bold"/>
              </a:rPr>
              <a:t>Recall: 83.74%</a:t>
            </a:r>
          </a:p>
          <a:p>
            <a:pPr algn="l">
              <a:lnSpc>
                <a:spcPts val="2800"/>
              </a:lnSpc>
            </a:pPr>
            <a:r>
              <a:rPr lang="en-US" sz="2000" b="true">
                <a:solidFill>
                  <a:srgbClr val="000000"/>
                </a:solidFill>
                <a:latin typeface="Inter Bold"/>
                <a:ea typeface="Inter Bold"/>
                <a:cs typeface="Inter Bold"/>
                <a:sym typeface="Inter Bold"/>
              </a:rPr>
              <a:t>F1: 84.97%</a:t>
            </a:r>
          </a:p>
          <a:p>
            <a:pPr algn="l">
              <a:lnSpc>
                <a:spcPts val="2800"/>
              </a:lnSpc>
            </a:pPr>
          </a:p>
        </p:txBody>
      </p:sp>
      <p:sp>
        <p:nvSpPr>
          <p:cNvPr name="TextBox 76" id="76"/>
          <p:cNvSpPr txBox="true"/>
          <p:nvPr/>
        </p:nvSpPr>
        <p:spPr>
          <a:xfrm rot="0">
            <a:off x="9881689" y="6762138"/>
            <a:ext cx="6045433"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Test :</a:t>
            </a:r>
          </a:p>
        </p:txBody>
      </p:sp>
      <p:sp>
        <p:nvSpPr>
          <p:cNvPr name="TextBox 77" id="77"/>
          <p:cNvSpPr txBox="true"/>
          <p:nvPr/>
        </p:nvSpPr>
        <p:spPr>
          <a:xfrm rot="0">
            <a:off x="1859968" y="4735921"/>
            <a:ext cx="5345914" cy="1406525"/>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Résultats et Évaluation</a:t>
            </a:r>
          </a:p>
        </p:txBody>
      </p:sp>
      <p:sp>
        <p:nvSpPr>
          <p:cNvPr name="TextBox 78" id="78"/>
          <p:cNvSpPr txBox="true"/>
          <p:nvPr/>
        </p:nvSpPr>
        <p:spPr>
          <a:xfrm rot="0">
            <a:off x="1859968" y="3741511"/>
            <a:ext cx="4831275" cy="251460"/>
          </a:xfrm>
          <a:prstGeom prst="rect">
            <a:avLst/>
          </a:prstGeom>
        </p:spPr>
        <p:txBody>
          <a:bodyPr anchor="t" rtlCol="false" tIns="0" lIns="0" bIns="0" rIns="0">
            <a:spAutoFit/>
          </a:bodyPr>
          <a:lstStyle/>
          <a:p>
            <a:pPr algn="l">
              <a:lnSpc>
                <a:spcPts val="1979"/>
              </a:lnSpc>
              <a:spcBef>
                <a:spcPct val="0"/>
              </a:spcBef>
            </a:pPr>
            <a:r>
              <a:rPr lang="en-US" b="true" sz="1799">
                <a:solidFill>
                  <a:srgbClr val="FF5757"/>
                </a:solidFill>
                <a:latin typeface="Inter Bold"/>
                <a:ea typeface="Inter Bold"/>
                <a:cs typeface="Inter Bold"/>
                <a:sym typeface="Inter Bold"/>
              </a:rPr>
              <a:t>Performances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0">
            <a:off x="8374163" y="-23657"/>
            <a:ext cx="2684561" cy="2684561"/>
            <a:chOff x="0" y="0"/>
            <a:chExt cx="3579415" cy="3579415"/>
          </a:xfrm>
        </p:grpSpPr>
        <p:grpSp>
          <p:nvGrpSpPr>
            <p:cNvPr name="Group 23" id="23"/>
            <p:cNvGrpSpPr/>
            <p:nvPr/>
          </p:nvGrpSpPr>
          <p:grpSpPr>
            <a:xfrm rot="0">
              <a:off x="0" y="0"/>
              <a:ext cx="1789708" cy="178970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0" y="1789708"/>
              <a:ext cx="1789708" cy="178970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1789708" y="0"/>
              <a:ext cx="1789708" cy="178970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2" id="32"/>
          <p:cNvGrpSpPr/>
          <p:nvPr/>
        </p:nvGrpSpPr>
        <p:grpSpPr>
          <a:xfrm rot="-10800000">
            <a:off x="15596457" y="7602439"/>
            <a:ext cx="2684561" cy="2684561"/>
            <a:chOff x="0" y="0"/>
            <a:chExt cx="3579415" cy="3579415"/>
          </a:xfrm>
        </p:grpSpPr>
        <p:grpSp>
          <p:nvGrpSpPr>
            <p:cNvPr name="Group 33" id="33"/>
            <p:cNvGrpSpPr/>
            <p:nvPr/>
          </p:nvGrpSpPr>
          <p:grpSpPr>
            <a:xfrm rot="0">
              <a:off x="0" y="0"/>
              <a:ext cx="1789708" cy="178970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6" id="36"/>
            <p:cNvGrpSpPr/>
            <p:nvPr/>
          </p:nvGrpSpPr>
          <p:grpSpPr>
            <a:xfrm rot="0">
              <a:off x="0" y="1789708"/>
              <a:ext cx="1789708" cy="178970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1789708" y="0"/>
              <a:ext cx="1789708" cy="178970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2" id="42"/>
          <p:cNvGrpSpPr/>
          <p:nvPr/>
        </p:nvGrpSpPr>
        <p:grpSpPr>
          <a:xfrm rot="0">
            <a:off x="10330666" y="2795201"/>
            <a:ext cx="5265791" cy="4696598"/>
            <a:chOff x="0" y="0"/>
            <a:chExt cx="1386875" cy="1236964"/>
          </a:xfrm>
        </p:grpSpPr>
        <p:sp>
          <p:nvSpPr>
            <p:cNvPr name="Freeform 43" id="43"/>
            <p:cNvSpPr/>
            <p:nvPr/>
          </p:nvSpPr>
          <p:spPr>
            <a:xfrm flipH="false" flipV="false" rot="0">
              <a:off x="0" y="0"/>
              <a:ext cx="1386875" cy="1236964"/>
            </a:xfrm>
            <a:custGeom>
              <a:avLst/>
              <a:gdLst/>
              <a:ahLst/>
              <a:cxnLst/>
              <a:rect r="r" b="b" t="t" l="l"/>
              <a:pathLst>
                <a:path h="1236964" w="1386875">
                  <a:moveTo>
                    <a:pt x="44107" y="0"/>
                  </a:moveTo>
                  <a:lnTo>
                    <a:pt x="1342768" y="0"/>
                  </a:lnTo>
                  <a:cubicBezTo>
                    <a:pt x="1367128" y="0"/>
                    <a:pt x="1386875" y="19747"/>
                    <a:pt x="1386875" y="44107"/>
                  </a:cubicBezTo>
                  <a:lnTo>
                    <a:pt x="1386875" y="1192857"/>
                  </a:lnTo>
                  <a:cubicBezTo>
                    <a:pt x="1386875" y="1217217"/>
                    <a:pt x="1367128" y="1236964"/>
                    <a:pt x="1342768" y="1236964"/>
                  </a:cubicBezTo>
                  <a:lnTo>
                    <a:pt x="44107" y="1236964"/>
                  </a:lnTo>
                  <a:cubicBezTo>
                    <a:pt x="19747" y="1236964"/>
                    <a:pt x="0" y="1217217"/>
                    <a:pt x="0" y="1192857"/>
                  </a:cubicBezTo>
                  <a:lnTo>
                    <a:pt x="0" y="44107"/>
                  </a:lnTo>
                  <a:cubicBezTo>
                    <a:pt x="0" y="19747"/>
                    <a:pt x="19747" y="0"/>
                    <a:pt x="44107" y="0"/>
                  </a:cubicBezTo>
                  <a:close/>
                </a:path>
              </a:pathLst>
            </a:custGeom>
            <a:solidFill>
              <a:srgbClr val="000000">
                <a:alpha val="0"/>
              </a:srgbClr>
            </a:solidFill>
            <a:ln w="9525" cap="rnd">
              <a:solidFill>
                <a:srgbClr val="A6A6A6"/>
              </a:solidFill>
              <a:prstDash val="solid"/>
              <a:round/>
            </a:ln>
          </p:spPr>
        </p:sp>
        <p:sp>
          <p:nvSpPr>
            <p:cNvPr name="TextBox 44" id="44"/>
            <p:cNvSpPr txBox="true"/>
            <p:nvPr/>
          </p:nvSpPr>
          <p:spPr>
            <a:xfrm>
              <a:off x="0" y="19050"/>
              <a:ext cx="1386875" cy="1217914"/>
            </a:xfrm>
            <a:prstGeom prst="rect">
              <a:avLst/>
            </a:prstGeom>
          </p:spPr>
          <p:txBody>
            <a:bodyPr anchor="ctr" rtlCol="false" tIns="50800" lIns="50800" bIns="50800" rIns="50800"/>
            <a:lstStyle/>
            <a:p>
              <a:pPr algn="ctr">
                <a:lnSpc>
                  <a:spcPts val="1979"/>
                </a:lnSpc>
              </a:pPr>
            </a:p>
          </p:txBody>
        </p:sp>
      </p:grpSp>
      <p:sp>
        <p:nvSpPr>
          <p:cNvPr name="Freeform 45" id="45"/>
          <p:cNvSpPr/>
          <p:nvPr/>
        </p:nvSpPr>
        <p:spPr>
          <a:xfrm flipH="false" flipV="false" rot="0">
            <a:off x="9333536" y="2524602"/>
            <a:ext cx="7331935" cy="7714773"/>
          </a:xfrm>
          <a:custGeom>
            <a:avLst/>
            <a:gdLst/>
            <a:ahLst/>
            <a:cxnLst/>
            <a:rect r="r" b="b" t="t" l="l"/>
            <a:pathLst>
              <a:path h="7714773" w="7331935">
                <a:moveTo>
                  <a:pt x="0" y="0"/>
                </a:moveTo>
                <a:lnTo>
                  <a:pt x="7331935" y="0"/>
                </a:lnTo>
                <a:lnTo>
                  <a:pt x="7331935" y="7714773"/>
                </a:lnTo>
                <a:lnTo>
                  <a:pt x="0" y="7714773"/>
                </a:lnTo>
                <a:lnTo>
                  <a:pt x="0" y="0"/>
                </a:lnTo>
                <a:close/>
              </a:path>
            </a:pathLst>
          </a:custGeom>
          <a:blipFill>
            <a:blip r:embed="rId2"/>
            <a:stretch>
              <a:fillRect l="0" t="0" r="0" b="0"/>
            </a:stretch>
          </a:blipFill>
        </p:spPr>
      </p:sp>
      <p:sp>
        <p:nvSpPr>
          <p:cNvPr name="Freeform 46" id="46"/>
          <p:cNvSpPr/>
          <p:nvPr/>
        </p:nvSpPr>
        <p:spPr>
          <a:xfrm flipH="false" flipV="false" rot="0">
            <a:off x="1534009" y="2572227"/>
            <a:ext cx="7609991" cy="7245055"/>
          </a:xfrm>
          <a:custGeom>
            <a:avLst/>
            <a:gdLst/>
            <a:ahLst/>
            <a:cxnLst/>
            <a:rect r="r" b="b" t="t" l="l"/>
            <a:pathLst>
              <a:path h="7245055" w="7609991">
                <a:moveTo>
                  <a:pt x="0" y="0"/>
                </a:moveTo>
                <a:lnTo>
                  <a:pt x="7609991" y="0"/>
                </a:lnTo>
                <a:lnTo>
                  <a:pt x="7609991" y="7245055"/>
                </a:lnTo>
                <a:lnTo>
                  <a:pt x="0" y="7245055"/>
                </a:lnTo>
                <a:lnTo>
                  <a:pt x="0" y="0"/>
                </a:lnTo>
                <a:close/>
              </a:path>
            </a:pathLst>
          </a:custGeom>
          <a:blipFill>
            <a:blip r:embed="rId3"/>
            <a:stretch>
              <a:fillRect l="0" t="0" r="0" b="0"/>
            </a:stretch>
          </a:blipFill>
        </p:spPr>
      </p:sp>
      <p:sp>
        <p:nvSpPr>
          <p:cNvPr name="TextBox 47" id="47"/>
          <p:cNvSpPr txBox="true"/>
          <p:nvPr/>
        </p:nvSpPr>
        <p:spPr>
          <a:xfrm rot="0">
            <a:off x="1857699" y="1508863"/>
            <a:ext cx="9413583" cy="711200"/>
          </a:xfrm>
          <a:prstGeom prst="rect">
            <a:avLst/>
          </a:prstGeom>
        </p:spPr>
        <p:txBody>
          <a:bodyPr anchor="t" rtlCol="false" tIns="0" lIns="0" bIns="0" rIns="0">
            <a:spAutoFit/>
          </a:bodyPr>
          <a:lstStyle/>
          <a:p>
            <a:pPr algn="l">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Exemple de Prédictions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2007503" y="-710591"/>
            <a:ext cx="858545" cy="5884445"/>
            <a:chOff x="0" y="0"/>
            <a:chExt cx="594371" cy="4073803"/>
          </a:xfrm>
        </p:grpSpPr>
        <p:sp>
          <p:nvSpPr>
            <p:cNvPr name="Freeform 36" id="36"/>
            <p:cNvSpPr/>
            <p:nvPr/>
          </p:nvSpPr>
          <p:spPr>
            <a:xfrm flipH="false" flipV="false" rot="0">
              <a:off x="0" y="0"/>
              <a:ext cx="594371" cy="4073803"/>
            </a:xfrm>
            <a:custGeom>
              <a:avLst/>
              <a:gdLst/>
              <a:ahLst/>
              <a:cxnLst/>
              <a:rect r="r" b="b" t="t" l="l"/>
              <a:pathLst>
                <a:path h="4073803" w="594371">
                  <a:moveTo>
                    <a:pt x="270525" y="0"/>
                  </a:moveTo>
                  <a:lnTo>
                    <a:pt x="323847" y="0"/>
                  </a:lnTo>
                  <a:cubicBezTo>
                    <a:pt x="395594" y="0"/>
                    <a:pt x="464403" y="28502"/>
                    <a:pt x="515136" y="79235"/>
                  </a:cubicBezTo>
                  <a:cubicBezTo>
                    <a:pt x="565870" y="129968"/>
                    <a:pt x="594371" y="198777"/>
                    <a:pt x="594371" y="270525"/>
                  </a:cubicBezTo>
                  <a:lnTo>
                    <a:pt x="594371" y="3803278"/>
                  </a:lnTo>
                  <a:cubicBezTo>
                    <a:pt x="594371" y="3875026"/>
                    <a:pt x="565870" y="3943835"/>
                    <a:pt x="515136" y="3994568"/>
                  </a:cubicBezTo>
                  <a:cubicBezTo>
                    <a:pt x="464403" y="4045301"/>
                    <a:pt x="395594" y="4073803"/>
                    <a:pt x="323847" y="4073803"/>
                  </a:cubicBezTo>
                  <a:lnTo>
                    <a:pt x="270525" y="4073803"/>
                  </a:lnTo>
                  <a:cubicBezTo>
                    <a:pt x="198777" y="4073803"/>
                    <a:pt x="129968" y="4045301"/>
                    <a:pt x="79235" y="3994568"/>
                  </a:cubicBezTo>
                  <a:cubicBezTo>
                    <a:pt x="28502" y="3943835"/>
                    <a:pt x="0" y="3875026"/>
                    <a:pt x="0" y="3803278"/>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4054753"/>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1" id="51"/>
          <p:cNvGrpSpPr/>
          <p:nvPr/>
        </p:nvGrpSpPr>
        <p:grpSpPr>
          <a:xfrm rot="0">
            <a:off x="-167336" y="9004140"/>
            <a:ext cx="1196036" cy="1196036"/>
            <a:chOff x="0" y="0"/>
            <a:chExt cx="1594714" cy="1594714"/>
          </a:xfrm>
        </p:grpSpPr>
        <p:grpSp>
          <p:nvGrpSpPr>
            <p:cNvPr name="Group 52" id="52"/>
            <p:cNvGrpSpPr/>
            <p:nvPr/>
          </p:nvGrpSpPr>
          <p:grpSpPr>
            <a:xfrm rot="0">
              <a:off x="0" y="0"/>
              <a:ext cx="797357" cy="797357"/>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4" id="5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5" id="55"/>
            <p:cNvGrpSpPr/>
            <p:nvPr/>
          </p:nvGrpSpPr>
          <p:grpSpPr>
            <a:xfrm rot="0">
              <a:off x="0" y="797357"/>
              <a:ext cx="797357" cy="797357"/>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7" id="5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8" id="58"/>
            <p:cNvGrpSpPr/>
            <p:nvPr/>
          </p:nvGrpSpPr>
          <p:grpSpPr>
            <a:xfrm rot="0">
              <a:off x="797357" y="0"/>
              <a:ext cx="797357" cy="797357"/>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0" id="6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1" id="61"/>
          <p:cNvSpPr/>
          <p:nvPr/>
        </p:nvSpPr>
        <p:spPr>
          <a:xfrm flipH="false" flipV="false" rot="0">
            <a:off x="2526749" y="4288349"/>
            <a:ext cx="10219212" cy="1495256"/>
          </a:xfrm>
          <a:custGeom>
            <a:avLst/>
            <a:gdLst/>
            <a:ahLst/>
            <a:cxnLst/>
            <a:rect r="r" b="b" t="t" l="l"/>
            <a:pathLst>
              <a:path h="1495256" w="10219212">
                <a:moveTo>
                  <a:pt x="0" y="0"/>
                </a:moveTo>
                <a:lnTo>
                  <a:pt x="10219212" y="0"/>
                </a:lnTo>
                <a:lnTo>
                  <a:pt x="10219212" y="1495255"/>
                </a:lnTo>
                <a:lnTo>
                  <a:pt x="0" y="1495255"/>
                </a:lnTo>
                <a:lnTo>
                  <a:pt x="0" y="0"/>
                </a:lnTo>
                <a:close/>
              </a:path>
            </a:pathLst>
          </a:custGeom>
          <a:blipFill>
            <a:blip r:embed="rId2"/>
            <a:stretch>
              <a:fillRect l="0" t="0" r="0" b="-15048"/>
            </a:stretch>
          </a:blipFill>
        </p:spPr>
      </p:sp>
      <p:sp>
        <p:nvSpPr>
          <p:cNvPr name="Freeform 62" id="62"/>
          <p:cNvSpPr/>
          <p:nvPr/>
        </p:nvSpPr>
        <p:spPr>
          <a:xfrm flipH="false" flipV="false" rot="0">
            <a:off x="2526749" y="7461274"/>
            <a:ext cx="10739864" cy="1355188"/>
          </a:xfrm>
          <a:custGeom>
            <a:avLst/>
            <a:gdLst/>
            <a:ahLst/>
            <a:cxnLst/>
            <a:rect r="r" b="b" t="t" l="l"/>
            <a:pathLst>
              <a:path h="1355188" w="10739864">
                <a:moveTo>
                  <a:pt x="0" y="0"/>
                </a:moveTo>
                <a:lnTo>
                  <a:pt x="10739865" y="0"/>
                </a:lnTo>
                <a:lnTo>
                  <a:pt x="10739865" y="1355188"/>
                </a:lnTo>
                <a:lnTo>
                  <a:pt x="0" y="1355188"/>
                </a:lnTo>
                <a:lnTo>
                  <a:pt x="0" y="0"/>
                </a:lnTo>
                <a:close/>
              </a:path>
            </a:pathLst>
          </a:custGeom>
          <a:blipFill>
            <a:blip r:embed="rId3"/>
            <a:stretch>
              <a:fillRect l="0" t="0" r="0" b="0"/>
            </a:stretch>
          </a:blipFill>
        </p:spPr>
      </p:sp>
      <p:sp>
        <p:nvSpPr>
          <p:cNvPr name="TextBox 63" id="63"/>
          <p:cNvSpPr txBox="true"/>
          <p:nvPr/>
        </p:nvSpPr>
        <p:spPr>
          <a:xfrm rot="0">
            <a:off x="2436775" y="765818"/>
            <a:ext cx="13164006"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 Analyse des  Exemples Mal Classifiés</a:t>
            </a:r>
          </a:p>
        </p:txBody>
      </p:sp>
      <p:sp>
        <p:nvSpPr>
          <p:cNvPr name="TextBox 64" id="64"/>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LABELS INCORRECTS DANS LE DATASET</a:t>
            </a:r>
          </a:p>
        </p:txBody>
      </p:sp>
      <p:sp>
        <p:nvSpPr>
          <p:cNvPr name="TextBox 65" id="65"/>
          <p:cNvSpPr txBox="true"/>
          <p:nvPr/>
        </p:nvSpPr>
        <p:spPr>
          <a:xfrm rot="0">
            <a:off x="0" y="3396174"/>
            <a:ext cx="16257139" cy="558800"/>
          </a:xfrm>
          <a:prstGeom prst="rect">
            <a:avLst/>
          </a:prstGeom>
        </p:spPr>
        <p:txBody>
          <a:bodyPr anchor="t" rtlCol="false" tIns="0" lIns="0" bIns="0" rIns="0">
            <a:spAutoFit/>
          </a:bodyPr>
          <a:lstStyle/>
          <a:p>
            <a:pPr algn="l" marL="431797" indent="-215899" lvl="1">
              <a:lnSpc>
                <a:spcPts val="2199"/>
              </a:lnSpc>
              <a:buFont typeface="Arial"/>
              <a:buChar char="•"/>
            </a:pPr>
            <a:r>
              <a:rPr lang="en-US" b="true" sz="1999">
                <a:solidFill>
                  <a:srgbClr val="000000"/>
                </a:solidFill>
                <a:latin typeface="Inter Bold"/>
                <a:ea typeface="Inter Bold"/>
                <a:cs typeface="Inter Bold"/>
                <a:sym typeface="Inter Bold"/>
              </a:rPr>
              <a:t>Le commentaire reflète une prière bienveillante et ne contient aucun contenu offensant. Le vrai label est incorrect, et la prédiction du modèle est juste.</a:t>
            </a:r>
          </a:p>
        </p:txBody>
      </p:sp>
      <p:sp>
        <p:nvSpPr>
          <p:cNvPr name="TextBox 66" id="66"/>
          <p:cNvSpPr txBox="true"/>
          <p:nvPr/>
        </p:nvSpPr>
        <p:spPr>
          <a:xfrm rot="0">
            <a:off x="0" y="6495439"/>
            <a:ext cx="16550482" cy="282575"/>
          </a:xfrm>
          <a:prstGeom prst="rect">
            <a:avLst/>
          </a:prstGeom>
        </p:spPr>
        <p:txBody>
          <a:bodyPr anchor="t" rtlCol="false" tIns="0" lIns="0" bIns="0" rIns="0">
            <a:spAutoFit/>
          </a:bodyPr>
          <a:lstStyle/>
          <a:p>
            <a:pPr algn="l" marL="431797" indent="-215899" lvl="1">
              <a:lnSpc>
                <a:spcPts val="2199"/>
              </a:lnSpc>
              <a:buFont typeface="Arial"/>
              <a:buChar char="•"/>
            </a:pPr>
            <a:r>
              <a:rPr lang="en-US" b="true" sz="1999">
                <a:solidFill>
                  <a:srgbClr val="000000"/>
                </a:solidFill>
                <a:latin typeface="Inter Bold"/>
                <a:ea typeface="Inter Bold"/>
                <a:cs typeface="Inter Bold"/>
                <a:sym typeface="Inter Bold"/>
              </a:rPr>
              <a:t>L’utilisation du mot "</a:t>
            </a:r>
            <a:r>
              <a:rPr lang="ar-EG" b="true" sz="1999">
                <a:solidFill>
                  <a:srgbClr val="000000"/>
                </a:solidFill>
                <a:latin typeface="Inter Bold"/>
                <a:ea typeface="Inter Bold"/>
                <a:cs typeface="Inter Bold"/>
                <a:sym typeface="Inter Bold"/>
                <a:rtl val="true"/>
              </a:rPr>
              <a:t>اديوتي</a:t>
            </a:r>
            <a:r>
              <a:rPr lang="en-US" b="true" sz="1999">
                <a:solidFill>
                  <a:srgbClr val="000000"/>
                </a:solidFill>
                <a:latin typeface="Inter Bold"/>
                <a:ea typeface="Inter Bold"/>
                <a:cs typeface="Inter Bold"/>
                <a:sym typeface="Inter Bold"/>
              </a:rPr>
              <a:t>"  </a:t>
            </a:r>
            <a:r>
              <a:rPr lang="en-US" b="true" sz="1999">
                <a:solidFill>
                  <a:srgbClr val="000000"/>
                </a:solidFill>
                <a:latin typeface="Inter Bold"/>
                <a:ea typeface="Inter Bold"/>
                <a:cs typeface="Inter Bold"/>
                <a:sym typeface="Inter Bold"/>
              </a:rPr>
              <a:t>péjorative, ce qui correspond à la classification "offensant" du modèle. Le label du dataset est erroné..</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1238466"/>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1238466"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9" id="9"/>
          <p:cNvGrpSpPr/>
          <p:nvPr/>
        </p:nvGrpSpPr>
        <p:grpSpPr>
          <a:xfrm rot="5400000">
            <a:off x="16257139" y="8673308"/>
            <a:ext cx="928850" cy="9288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736621" y="860230"/>
            <a:ext cx="1857699" cy="1857699"/>
            <a:chOff x="0" y="0"/>
            <a:chExt cx="2476932" cy="2476932"/>
          </a:xfrm>
        </p:grpSpPr>
        <p:grpSp>
          <p:nvGrpSpPr>
            <p:cNvPr name="Group 26" id="26"/>
            <p:cNvGrpSpPr/>
            <p:nvPr/>
          </p:nvGrpSpPr>
          <p:grpSpPr>
            <a:xfrm rot="0">
              <a:off x="0" y="0"/>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1238466"/>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1238466"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2007503" y="-710591"/>
            <a:ext cx="858545" cy="5884445"/>
            <a:chOff x="0" y="0"/>
            <a:chExt cx="594371" cy="4073803"/>
          </a:xfrm>
        </p:grpSpPr>
        <p:sp>
          <p:nvSpPr>
            <p:cNvPr name="Freeform 36" id="36"/>
            <p:cNvSpPr/>
            <p:nvPr/>
          </p:nvSpPr>
          <p:spPr>
            <a:xfrm flipH="false" flipV="false" rot="0">
              <a:off x="0" y="0"/>
              <a:ext cx="594371" cy="4073803"/>
            </a:xfrm>
            <a:custGeom>
              <a:avLst/>
              <a:gdLst/>
              <a:ahLst/>
              <a:cxnLst/>
              <a:rect r="r" b="b" t="t" l="l"/>
              <a:pathLst>
                <a:path h="4073803" w="594371">
                  <a:moveTo>
                    <a:pt x="270525" y="0"/>
                  </a:moveTo>
                  <a:lnTo>
                    <a:pt x="323847" y="0"/>
                  </a:lnTo>
                  <a:cubicBezTo>
                    <a:pt x="395594" y="0"/>
                    <a:pt x="464403" y="28502"/>
                    <a:pt x="515136" y="79235"/>
                  </a:cubicBezTo>
                  <a:cubicBezTo>
                    <a:pt x="565870" y="129968"/>
                    <a:pt x="594371" y="198777"/>
                    <a:pt x="594371" y="270525"/>
                  </a:cubicBezTo>
                  <a:lnTo>
                    <a:pt x="594371" y="3803278"/>
                  </a:lnTo>
                  <a:cubicBezTo>
                    <a:pt x="594371" y="3875026"/>
                    <a:pt x="565870" y="3943835"/>
                    <a:pt x="515136" y="3994568"/>
                  </a:cubicBezTo>
                  <a:cubicBezTo>
                    <a:pt x="464403" y="4045301"/>
                    <a:pt x="395594" y="4073803"/>
                    <a:pt x="323847" y="4073803"/>
                  </a:cubicBezTo>
                  <a:lnTo>
                    <a:pt x="270525" y="4073803"/>
                  </a:lnTo>
                  <a:cubicBezTo>
                    <a:pt x="198777" y="4073803"/>
                    <a:pt x="129968" y="4045301"/>
                    <a:pt x="79235" y="3994568"/>
                  </a:cubicBezTo>
                  <a:cubicBezTo>
                    <a:pt x="28502" y="3943835"/>
                    <a:pt x="0" y="3875026"/>
                    <a:pt x="0" y="3803278"/>
                  </a:cubicBezTo>
                  <a:lnTo>
                    <a:pt x="0" y="270525"/>
                  </a:lnTo>
                  <a:cubicBezTo>
                    <a:pt x="0" y="198777"/>
                    <a:pt x="28502" y="129968"/>
                    <a:pt x="79235" y="79235"/>
                  </a:cubicBezTo>
                  <a:cubicBezTo>
                    <a:pt x="129968" y="28502"/>
                    <a:pt x="198777" y="0"/>
                    <a:pt x="270525" y="0"/>
                  </a:cubicBezTo>
                  <a:close/>
                </a:path>
              </a:pathLst>
            </a:custGeom>
            <a:solidFill>
              <a:srgbClr val="E1E1E2"/>
            </a:solidFill>
          </p:spPr>
        </p:sp>
        <p:sp>
          <p:nvSpPr>
            <p:cNvPr name="TextBox 37" id="37"/>
            <p:cNvSpPr txBox="true"/>
            <p:nvPr/>
          </p:nvSpPr>
          <p:spPr>
            <a:xfrm>
              <a:off x="0" y="19050"/>
              <a:ext cx="594371" cy="4054753"/>
            </a:xfrm>
            <a:prstGeom prst="rect">
              <a:avLst/>
            </a:prstGeom>
          </p:spPr>
          <p:txBody>
            <a:bodyPr anchor="ctr" rtlCol="false" tIns="104561" lIns="104561" bIns="104561" rIns="104561"/>
            <a:lstStyle/>
            <a:p>
              <a:pPr algn="ctr">
                <a:lnSpc>
                  <a:spcPts val="1979"/>
                </a:lnSpc>
              </a:pPr>
            </a:p>
          </p:txBody>
        </p:sp>
      </p:grpSp>
      <p:grpSp>
        <p:nvGrpSpPr>
          <p:cNvPr name="Group 38" id="38"/>
          <p:cNvGrpSpPr/>
          <p:nvPr/>
        </p:nvGrpSpPr>
        <p:grpSpPr>
          <a:xfrm rot="5400000">
            <a:off x="15736621" y="803205"/>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5400000">
            <a:off x="2062325" y="718193"/>
            <a:ext cx="928850" cy="928850"/>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1" id="51"/>
          <p:cNvGrpSpPr/>
          <p:nvPr/>
        </p:nvGrpSpPr>
        <p:grpSpPr>
          <a:xfrm rot="0">
            <a:off x="-167336" y="9004140"/>
            <a:ext cx="1196036" cy="1196036"/>
            <a:chOff x="0" y="0"/>
            <a:chExt cx="1594714" cy="1594714"/>
          </a:xfrm>
        </p:grpSpPr>
        <p:grpSp>
          <p:nvGrpSpPr>
            <p:cNvPr name="Group 52" id="52"/>
            <p:cNvGrpSpPr/>
            <p:nvPr/>
          </p:nvGrpSpPr>
          <p:grpSpPr>
            <a:xfrm rot="0">
              <a:off x="0" y="0"/>
              <a:ext cx="797357" cy="797357"/>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4" id="5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5" id="55"/>
            <p:cNvGrpSpPr/>
            <p:nvPr/>
          </p:nvGrpSpPr>
          <p:grpSpPr>
            <a:xfrm rot="0">
              <a:off x="0" y="797357"/>
              <a:ext cx="797357" cy="797357"/>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7" id="5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58" id="58"/>
            <p:cNvGrpSpPr/>
            <p:nvPr/>
          </p:nvGrpSpPr>
          <p:grpSpPr>
            <a:xfrm rot="0">
              <a:off x="797357" y="0"/>
              <a:ext cx="797357" cy="797357"/>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0" id="6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61" id="61"/>
          <p:cNvSpPr/>
          <p:nvPr/>
        </p:nvSpPr>
        <p:spPr>
          <a:xfrm flipH="false" flipV="false" rot="0">
            <a:off x="3463373" y="5736149"/>
            <a:ext cx="10610783" cy="1505704"/>
          </a:xfrm>
          <a:custGeom>
            <a:avLst/>
            <a:gdLst/>
            <a:ahLst/>
            <a:cxnLst/>
            <a:rect r="r" b="b" t="t" l="l"/>
            <a:pathLst>
              <a:path h="1505704" w="10610783">
                <a:moveTo>
                  <a:pt x="0" y="0"/>
                </a:moveTo>
                <a:lnTo>
                  <a:pt x="10610782" y="0"/>
                </a:lnTo>
                <a:lnTo>
                  <a:pt x="10610782" y="1505703"/>
                </a:lnTo>
                <a:lnTo>
                  <a:pt x="0" y="1505703"/>
                </a:lnTo>
                <a:lnTo>
                  <a:pt x="0" y="0"/>
                </a:lnTo>
                <a:close/>
              </a:path>
            </a:pathLst>
          </a:custGeom>
          <a:blipFill>
            <a:blip r:embed="rId2"/>
            <a:stretch>
              <a:fillRect l="0" t="0" r="0" b="0"/>
            </a:stretch>
          </a:blipFill>
        </p:spPr>
      </p:sp>
      <p:sp>
        <p:nvSpPr>
          <p:cNvPr name="Freeform 62" id="62"/>
          <p:cNvSpPr/>
          <p:nvPr/>
        </p:nvSpPr>
        <p:spPr>
          <a:xfrm flipH="false" flipV="false" rot="0">
            <a:off x="574568" y="7893648"/>
            <a:ext cx="1283131" cy="1110492"/>
          </a:xfrm>
          <a:custGeom>
            <a:avLst/>
            <a:gdLst/>
            <a:ahLst/>
            <a:cxnLst/>
            <a:rect r="r" b="b" t="t" l="l"/>
            <a:pathLst>
              <a:path h="1110492" w="1283131">
                <a:moveTo>
                  <a:pt x="0" y="0"/>
                </a:moveTo>
                <a:lnTo>
                  <a:pt x="1283131" y="0"/>
                </a:lnTo>
                <a:lnTo>
                  <a:pt x="1283131" y="1110492"/>
                </a:lnTo>
                <a:lnTo>
                  <a:pt x="0" y="1110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3" id="63"/>
          <p:cNvSpPr txBox="true"/>
          <p:nvPr/>
        </p:nvSpPr>
        <p:spPr>
          <a:xfrm rot="0">
            <a:off x="2436775" y="765818"/>
            <a:ext cx="13164006"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 Analyse des  Exemples Mal Classifiés</a:t>
            </a:r>
          </a:p>
        </p:txBody>
      </p:sp>
      <p:sp>
        <p:nvSpPr>
          <p:cNvPr name="TextBox 64" id="64"/>
          <p:cNvSpPr txBox="true"/>
          <p:nvPr/>
        </p:nvSpPr>
        <p:spPr>
          <a:xfrm rot="0">
            <a:off x="103610" y="2041450"/>
            <a:ext cx="5275387" cy="349249"/>
          </a:xfrm>
          <a:prstGeom prst="rect">
            <a:avLst/>
          </a:prstGeom>
        </p:spPr>
        <p:txBody>
          <a:bodyPr anchor="t" rtlCol="false" tIns="0" lIns="0" bIns="0" rIns="0">
            <a:spAutoFit/>
          </a:bodyPr>
          <a:lstStyle/>
          <a:p>
            <a:pPr algn="l">
              <a:lnSpc>
                <a:spcPts val="2800"/>
              </a:lnSpc>
            </a:pPr>
            <a:r>
              <a:rPr lang="en-US" b="true" sz="2000">
                <a:solidFill>
                  <a:srgbClr val="FF5757"/>
                </a:solidFill>
                <a:latin typeface="Inter Bold"/>
                <a:ea typeface="Inter Bold"/>
                <a:cs typeface="Inter Bold"/>
                <a:sym typeface="Inter Bold"/>
              </a:rPr>
              <a:t>SARCASME OU OFFENSE SUBTILE</a:t>
            </a:r>
          </a:p>
        </p:txBody>
      </p:sp>
      <p:sp>
        <p:nvSpPr>
          <p:cNvPr name="TextBox 65" id="65"/>
          <p:cNvSpPr txBox="true"/>
          <p:nvPr/>
        </p:nvSpPr>
        <p:spPr>
          <a:xfrm rot="0">
            <a:off x="1337182" y="3729440"/>
            <a:ext cx="16257139" cy="558800"/>
          </a:xfrm>
          <a:prstGeom prst="rect">
            <a:avLst/>
          </a:prstGeom>
        </p:spPr>
        <p:txBody>
          <a:bodyPr anchor="t" rtlCol="false" tIns="0" lIns="0" bIns="0" rIns="0">
            <a:spAutoFit/>
          </a:bodyPr>
          <a:lstStyle/>
          <a:p>
            <a:pPr algn="l">
              <a:lnSpc>
                <a:spcPts val="2199"/>
              </a:lnSpc>
            </a:pPr>
          </a:p>
          <a:p>
            <a:pPr algn="l" marL="431797" indent="-215899" lvl="1">
              <a:lnSpc>
                <a:spcPts val="2199"/>
              </a:lnSpc>
              <a:buFont typeface="Arial"/>
              <a:buChar char="•"/>
            </a:pPr>
            <a:r>
              <a:rPr lang="en-US" b="true" sz="1999">
                <a:solidFill>
                  <a:srgbClr val="000000"/>
                </a:solidFill>
                <a:latin typeface="Inter Bold"/>
                <a:ea typeface="Inter Bold"/>
                <a:cs typeface="Inter Bold"/>
                <a:sym typeface="Inter Bold"/>
              </a:rPr>
              <a:t>Le commentaire débute par un compliment, mais finit sur un ton sarcastique .</a:t>
            </a:r>
          </a:p>
        </p:txBody>
      </p:sp>
      <p:sp>
        <p:nvSpPr>
          <p:cNvPr name="TextBox 66" id="66"/>
          <p:cNvSpPr txBox="true"/>
          <p:nvPr/>
        </p:nvSpPr>
        <p:spPr>
          <a:xfrm rot="0">
            <a:off x="2062325" y="8393273"/>
            <a:ext cx="12750976" cy="579120"/>
          </a:xfrm>
          <a:prstGeom prst="rect">
            <a:avLst/>
          </a:prstGeom>
        </p:spPr>
        <p:txBody>
          <a:bodyPr anchor="t" rtlCol="false" tIns="0" lIns="0" bIns="0" rIns="0">
            <a:spAutoFit/>
          </a:bodyPr>
          <a:lstStyle/>
          <a:p>
            <a:pPr algn="l">
              <a:lnSpc>
                <a:spcPts val="2309"/>
              </a:lnSpc>
              <a:spcBef>
                <a:spcPct val="0"/>
              </a:spcBef>
            </a:pPr>
            <a:r>
              <a:rPr lang="en-US" b="true" sz="2099">
                <a:solidFill>
                  <a:srgbClr val="000000"/>
                </a:solidFill>
                <a:latin typeface="Inter Bold"/>
                <a:ea typeface="Inter Bold"/>
                <a:cs typeface="Inter Bold"/>
                <a:sym typeface="Inter Bold"/>
              </a:rPr>
              <a:t>Le modèle a mal classifié ce commentaire, soulignant la difficulté de détecter le sarcasme dans des contextes spécifiques.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10027242" y="1211180"/>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0" y="8429301"/>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0">
            <a:off x="0" y="991206"/>
            <a:ext cx="1857699" cy="1857699"/>
            <a:chOff x="0" y="0"/>
            <a:chExt cx="2476932" cy="2476932"/>
          </a:xfrm>
        </p:grpSpPr>
        <p:grpSp>
          <p:nvGrpSpPr>
            <p:cNvPr name="Group 23" id="23"/>
            <p:cNvGrpSpPr/>
            <p:nvPr/>
          </p:nvGrpSpPr>
          <p:grpSpPr>
            <a:xfrm rot="0">
              <a:off x="0" y="0"/>
              <a:ext cx="1238466" cy="123846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0" y="1238466"/>
              <a:ext cx="1238466" cy="123846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1238466" y="0"/>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2" id="32"/>
          <p:cNvGrpSpPr/>
          <p:nvPr/>
        </p:nvGrpSpPr>
        <p:grpSpPr>
          <a:xfrm rot="0">
            <a:off x="14811052" y="7573080"/>
            <a:ext cx="1857699" cy="1857699"/>
            <a:chOff x="0" y="0"/>
            <a:chExt cx="2476932" cy="2476932"/>
          </a:xfrm>
        </p:grpSpPr>
        <p:grpSp>
          <p:nvGrpSpPr>
            <p:cNvPr name="Group 33" id="33"/>
            <p:cNvGrpSpPr/>
            <p:nvPr/>
          </p:nvGrpSpPr>
          <p:grpSpPr>
            <a:xfrm rot="0">
              <a:off x="0" y="0"/>
              <a:ext cx="1238466" cy="123846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6" id="36"/>
            <p:cNvGrpSpPr/>
            <p:nvPr/>
          </p:nvGrpSpPr>
          <p:grpSpPr>
            <a:xfrm rot="0">
              <a:off x="0" y="1238466"/>
              <a:ext cx="1238466" cy="123846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1238466"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42" id="42"/>
          <p:cNvSpPr/>
          <p:nvPr/>
        </p:nvSpPr>
        <p:spPr>
          <a:xfrm flipH="false" flipV="false" rot="0">
            <a:off x="13595908" y="1380731"/>
            <a:ext cx="2430289" cy="2402948"/>
          </a:xfrm>
          <a:custGeom>
            <a:avLst/>
            <a:gdLst/>
            <a:ahLst/>
            <a:cxnLst/>
            <a:rect r="r" b="b" t="t" l="l"/>
            <a:pathLst>
              <a:path h="2402948" w="2430289">
                <a:moveTo>
                  <a:pt x="0" y="0"/>
                </a:moveTo>
                <a:lnTo>
                  <a:pt x="2430289" y="0"/>
                </a:lnTo>
                <a:lnTo>
                  <a:pt x="2430289" y="2402949"/>
                </a:lnTo>
                <a:lnTo>
                  <a:pt x="0" y="2402949"/>
                </a:lnTo>
                <a:lnTo>
                  <a:pt x="0" y="0"/>
                </a:lnTo>
                <a:close/>
              </a:path>
            </a:pathLst>
          </a:custGeom>
          <a:blipFill>
            <a:blip r:embed="rId2"/>
            <a:stretch>
              <a:fillRect l="0" t="0" r="0" b="0"/>
            </a:stretch>
          </a:blipFill>
        </p:spPr>
      </p:sp>
      <p:sp>
        <p:nvSpPr>
          <p:cNvPr name="TextBox 43" id="43"/>
          <p:cNvSpPr txBox="true"/>
          <p:nvPr/>
        </p:nvSpPr>
        <p:spPr>
          <a:xfrm rot="0">
            <a:off x="1867224" y="2916479"/>
            <a:ext cx="9088867" cy="1406525"/>
          </a:xfrm>
          <a:prstGeom prst="rect">
            <a:avLst/>
          </a:prstGeom>
        </p:spPr>
        <p:txBody>
          <a:bodyPr anchor="t" rtlCol="false" tIns="0" lIns="0" bIns="0" rIns="0">
            <a:spAutoFit/>
          </a:bodyPr>
          <a:lstStyle/>
          <a:p>
            <a:pPr algn="l">
              <a:lnSpc>
                <a:spcPts val="5500"/>
              </a:lnSpc>
            </a:pPr>
            <a:r>
              <a:rPr lang="en-US" sz="5000" spc="-50" b="true">
                <a:solidFill>
                  <a:srgbClr val="000000"/>
                </a:solidFill>
                <a:latin typeface="Libre Baskerville Bold"/>
                <a:ea typeface="Libre Baskerville Bold"/>
                <a:cs typeface="Libre Baskerville Bold"/>
                <a:sym typeface="Libre Baskerville Bold"/>
              </a:rPr>
              <a:t>Fine-tuning MARBERT</a:t>
            </a:r>
          </a:p>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Personnalisé </a:t>
            </a:r>
          </a:p>
        </p:txBody>
      </p:sp>
      <p:sp>
        <p:nvSpPr>
          <p:cNvPr name="TextBox 44" id="44"/>
          <p:cNvSpPr txBox="true"/>
          <p:nvPr/>
        </p:nvSpPr>
        <p:spPr>
          <a:xfrm rot="0">
            <a:off x="1962474" y="4633369"/>
            <a:ext cx="15588652" cy="5352096"/>
          </a:xfrm>
          <a:prstGeom prst="rect">
            <a:avLst/>
          </a:prstGeom>
        </p:spPr>
        <p:txBody>
          <a:bodyPr anchor="t" rtlCol="false" tIns="0" lIns="0" bIns="0" rIns="0">
            <a:spAutoFit/>
          </a:bodyPr>
          <a:lstStyle/>
          <a:p>
            <a:pPr algn="l">
              <a:lnSpc>
                <a:spcPts val="3277"/>
              </a:lnSpc>
            </a:pPr>
            <a:r>
              <a:rPr lang="en-US" sz="2340" spc="-46">
                <a:solidFill>
                  <a:srgbClr val="000000"/>
                </a:solidFill>
                <a:latin typeface="Inter"/>
                <a:ea typeface="Inter"/>
                <a:cs typeface="Inter"/>
                <a:sym typeface="Inter"/>
              </a:rPr>
              <a:t>Cette architecture utilise le</a:t>
            </a:r>
            <a:r>
              <a:rPr lang="en-US" sz="2340" spc="-46">
                <a:solidFill>
                  <a:srgbClr val="000000"/>
                </a:solidFill>
                <a:latin typeface="Inter"/>
                <a:ea typeface="Inter"/>
                <a:cs typeface="Inter"/>
                <a:sym typeface="Inter"/>
              </a:rPr>
              <a:t> modèle pré-entraîné MARBERT. </a:t>
            </a:r>
          </a:p>
          <a:p>
            <a:pPr algn="l">
              <a:lnSpc>
                <a:spcPts val="3277"/>
              </a:lnSpc>
            </a:pPr>
          </a:p>
          <a:p>
            <a:pPr algn="l">
              <a:lnSpc>
                <a:spcPts val="3697"/>
              </a:lnSpc>
            </a:pPr>
            <a:r>
              <a:rPr lang="en-US" sz="2640" spc="-52" b="true">
                <a:solidFill>
                  <a:srgbClr val="FF3131"/>
                </a:solidFill>
                <a:latin typeface="Inter Bold"/>
                <a:ea typeface="Inter Bold"/>
                <a:cs typeface="Inter Bold"/>
                <a:sym typeface="Inter Bold"/>
              </a:rPr>
              <a:t>Modifications Clés :</a:t>
            </a:r>
          </a:p>
          <a:p>
            <a:pPr algn="l" marL="505371" indent="-252686" lvl="1">
              <a:lnSpc>
                <a:spcPts val="3277"/>
              </a:lnSpc>
              <a:buAutoNum type="arabicPeriod" startAt="1"/>
            </a:pPr>
            <a:r>
              <a:rPr lang="en-US" b="true" sz="2340" spc="-46" u="sng">
                <a:solidFill>
                  <a:srgbClr val="000000"/>
                </a:solidFill>
                <a:latin typeface="Inter Bold"/>
                <a:ea typeface="Inter Bold"/>
                <a:cs typeface="Inter Bold"/>
                <a:sym typeface="Inter Bold"/>
              </a:rPr>
              <a:t>Ajout d'une Couche Dropout :</a:t>
            </a:r>
          </a:p>
          <a:p>
            <a:pPr algn="l" marL="1010742" indent="-336914" lvl="2">
              <a:lnSpc>
                <a:spcPts val="3277"/>
              </a:lnSpc>
              <a:buFont typeface="Arial"/>
              <a:buChar char="⚬"/>
            </a:pPr>
            <a:r>
              <a:rPr lang="en-US" sz="2340" spc="-46">
                <a:solidFill>
                  <a:srgbClr val="000000"/>
                </a:solidFill>
                <a:latin typeface="Inter"/>
                <a:ea typeface="Inter"/>
                <a:cs typeface="Inter"/>
                <a:sym typeface="Inter"/>
              </a:rPr>
              <a:t>Une couche de </a:t>
            </a:r>
            <a:r>
              <a:rPr lang="en-US" b="true" sz="2340" spc="-46">
                <a:solidFill>
                  <a:srgbClr val="000000"/>
                </a:solidFill>
                <a:latin typeface="Inter Bold"/>
                <a:ea typeface="Inter Bold"/>
                <a:cs typeface="Inter Bold"/>
                <a:sym typeface="Inter Bold"/>
              </a:rPr>
              <a:t>dropout </a:t>
            </a:r>
            <a:r>
              <a:rPr lang="en-US" sz="2340" spc="-46">
                <a:solidFill>
                  <a:srgbClr val="000000"/>
                </a:solidFill>
                <a:latin typeface="Inter"/>
                <a:ea typeface="Inter"/>
                <a:cs typeface="Inter"/>
                <a:sym typeface="Inter"/>
              </a:rPr>
              <a:t>avec un taux de 0,3 est ajoutée après la sortie de MARBERT</a:t>
            </a:r>
            <a:r>
              <a:rPr lang="en-US" b="true" sz="2340" spc="-46">
                <a:solidFill>
                  <a:srgbClr val="000000"/>
                </a:solidFill>
                <a:latin typeface="Inter Bold"/>
                <a:ea typeface="Inter Bold"/>
                <a:cs typeface="Inter Bold"/>
                <a:sym typeface="Inter Bold"/>
              </a:rPr>
              <a:t> (pooler_output)</a:t>
            </a:r>
            <a:r>
              <a:rPr lang="en-US" sz="2340" spc="-46">
                <a:solidFill>
                  <a:srgbClr val="000000"/>
                </a:solidFill>
                <a:latin typeface="Inter"/>
                <a:ea typeface="Inter"/>
                <a:cs typeface="Inter"/>
                <a:sym typeface="Inter"/>
              </a:rPr>
              <a:t>.</a:t>
            </a:r>
          </a:p>
          <a:p>
            <a:pPr algn="l" marL="1010742" indent="-336914" lvl="2">
              <a:lnSpc>
                <a:spcPts val="3277"/>
              </a:lnSpc>
              <a:buFont typeface="Arial"/>
              <a:buChar char="⚬"/>
            </a:pPr>
            <a:r>
              <a:rPr lang="en-US" b="true" sz="2340" spc="-46" u="none">
                <a:solidFill>
                  <a:srgbClr val="000000"/>
                </a:solidFill>
                <a:latin typeface="Inter Bold"/>
                <a:ea typeface="Inter Bold"/>
                <a:cs typeface="Inter Bold"/>
                <a:sym typeface="Inter Bold"/>
              </a:rPr>
              <a:t>Objectif :</a:t>
            </a:r>
            <a:r>
              <a:rPr lang="en-US" sz="2340" spc="-46">
                <a:solidFill>
                  <a:srgbClr val="000000"/>
                </a:solidFill>
                <a:latin typeface="Inter"/>
                <a:ea typeface="Inter"/>
                <a:cs typeface="Inter"/>
                <a:sym typeface="Inter"/>
              </a:rPr>
              <a:t> Réduire le surapprentissage (overfitting) en désactivant aléatoirement des neurones pendant l'entraînement, </a:t>
            </a:r>
            <a:r>
              <a:rPr lang="en-US" sz="2340" spc="-46" u="none">
                <a:solidFill>
                  <a:srgbClr val="000000"/>
                </a:solidFill>
                <a:latin typeface="Inter"/>
                <a:ea typeface="Inter"/>
                <a:cs typeface="Inter"/>
                <a:sym typeface="Inter"/>
              </a:rPr>
              <a:t>a</a:t>
            </a:r>
            <a:r>
              <a:rPr lang="en-US" sz="2340" spc="-46">
                <a:solidFill>
                  <a:srgbClr val="000000"/>
                </a:solidFill>
                <a:latin typeface="Inter"/>
                <a:ea typeface="Inter"/>
                <a:cs typeface="Inter"/>
                <a:sym typeface="Inter"/>
              </a:rPr>
              <a:t>mélio</a:t>
            </a:r>
            <a:r>
              <a:rPr lang="en-US" sz="2340" spc="-46" u="none">
                <a:solidFill>
                  <a:srgbClr val="000000"/>
                </a:solidFill>
                <a:latin typeface="Inter"/>
                <a:ea typeface="Inter"/>
                <a:cs typeface="Inter"/>
                <a:sym typeface="Inter"/>
              </a:rPr>
              <a:t>ra</a:t>
            </a:r>
            <a:r>
              <a:rPr lang="en-US" sz="2340" spc="-46">
                <a:solidFill>
                  <a:srgbClr val="000000"/>
                </a:solidFill>
                <a:latin typeface="Inter"/>
                <a:ea typeface="Inter"/>
                <a:cs typeface="Inter"/>
                <a:sym typeface="Inter"/>
              </a:rPr>
              <a:t>n</a:t>
            </a:r>
            <a:r>
              <a:rPr lang="en-US" sz="2340" spc="-46" u="none">
                <a:solidFill>
                  <a:srgbClr val="000000"/>
                </a:solidFill>
                <a:latin typeface="Inter"/>
                <a:ea typeface="Inter"/>
                <a:cs typeface="Inter"/>
                <a:sym typeface="Inter"/>
              </a:rPr>
              <a:t>t</a:t>
            </a:r>
            <a:r>
              <a:rPr lang="en-US" sz="2340" spc="-46">
                <a:solidFill>
                  <a:srgbClr val="000000"/>
                </a:solidFill>
                <a:latin typeface="Inter"/>
                <a:ea typeface="Inter"/>
                <a:cs typeface="Inter"/>
                <a:sym typeface="Inter"/>
              </a:rPr>
              <a:t> ainsi la gén</a:t>
            </a:r>
            <a:r>
              <a:rPr lang="en-US" sz="2340" spc="-46" u="none">
                <a:solidFill>
                  <a:srgbClr val="000000"/>
                </a:solidFill>
                <a:latin typeface="Inter"/>
                <a:ea typeface="Inter"/>
                <a:cs typeface="Inter"/>
                <a:sym typeface="Inter"/>
              </a:rPr>
              <a:t>ér</a:t>
            </a:r>
            <a:r>
              <a:rPr lang="en-US" sz="2340" spc="-46">
                <a:solidFill>
                  <a:srgbClr val="000000"/>
                </a:solidFill>
                <a:latin typeface="Inter"/>
                <a:ea typeface="Inter"/>
                <a:cs typeface="Inter"/>
                <a:sym typeface="Inter"/>
              </a:rPr>
              <a:t>al</a:t>
            </a:r>
            <a:r>
              <a:rPr lang="en-US" sz="2340" spc="-46" u="none">
                <a:solidFill>
                  <a:srgbClr val="000000"/>
                </a:solidFill>
                <a:latin typeface="Inter"/>
                <a:ea typeface="Inter"/>
                <a:cs typeface="Inter"/>
                <a:sym typeface="Inter"/>
              </a:rPr>
              <a:t>is</a:t>
            </a:r>
            <a:r>
              <a:rPr lang="en-US" sz="2340" spc="-46">
                <a:solidFill>
                  <a:srgbClr val="000000"/>
                </a:solidFill>
                <a:latin typeface="Inter"/>
                <a:ea typeface="Inter"/>
                <a:cs typeface="Inter"/>
                <a:sym typeface="Inter"/>
              </a:rPr>
              <a:t>a</a:t>
            </a:r>
            <a:r>
              <a:rPr lang="en-US" sz="2340" spc="-46" u="none">
                <a:solidFill>
                  <a:srgbClr val="000000"/>
                </a:solidFill>
                <a:latin typeface="Inter"/>
                <a:ea typeface="Inter"/>
                <a:cs typeface="Inter"/>
                <a:sym typeface="Inter"/>
              </a:rPr>
              <a:t>ti</a:t>
            </a:r>
            <a:r>
              <a:rPr lang="en-US" sz="2340" spc="-46">
                <a:solidFill>
                  <a:srgbClr val="000000"/>
                </a:solidFill>
                <a:latin typeface="Inter"/>
                <a:ea typeface="Inter"/>
                <a:cs typeface="Inter"/>
                <a:sym typeface="Inter"/>
              </a:rPr>
              <a:t>on s</a:t>
            </a:r>
            <a:r>
              <a:rPr lang="en-US" sz="2340" spc="-46" u="none">
                <a:solidFill>
                  <a:srgbClr val="000000"/>
                </a:solidFill>
                <a:latin typeface="Inter"/>
                <a:ea typeface="Inter"/>
                <a:cs typeface="Inter"/>
                <a:sym typeface="Inter"/>
              </a:rPr>
              <a:t>u</a:t>
            </a:r>
            <a:r>
              <a:rPr lang="en-US" sz="2340" spc="-46">
                <a:solidFill>
                  <a:srgbClr val="000000"/>
                </a:solidFill>
                <a:latin typeface="Inter"/>
                <a:ea typeface="Inter"/>
                <a:cs typeface="Inter"/>
                <a:sym typeface="Inter"/>
              </a:rPr>
              <a:t>r d</a:t>
            </a:r>
            <a:r>
              <a:rPr lang="en-US" sz="2340" spc="-46" u="none">
                <a:solidFill>
                  <a:srgbClr val="000000"/>
                </a:solidFill>
                <a:latin typeface="Inter"/>
                <a:ea typeface="Inter"/>
                <a:cs typeface="Inter"/>
                <a:sym typeface="Inter"/>
              </a:rPr>
              <a:t>es do</a:t>
            </a:r>
            <a:r>
              <a:rPr lang="en-US" sz="2340" spc="-46">
                <a:solidFill>
                  <a:srgbClr val="000000"/>
                </a:solidFill>
                <a:latin typeface="Inter"/>
                <a:ea typeface="Inter"/>
                <a:cs typeface="Inter"/>
                <a:sym typeface="Inter"/>
              </a:rPr>
              <a:t>nné</a:t>
            </a:r>
            <a:r>
              <a:rPr lang="en-US" sz="2340" spc="-46" u="none">
                <a:solidFill>
                  <a:srgbClr val="000000"/>
                </a:solidFill>
                <a:latin typeface="Inter"/>
                <a:ea typeface="Inter"/>
                <a:cs typeface="Inter"/>
                <a:sym typeface="Inter"/>
              </a:rPr>
              <a:t>e</a:t>
            </a:r>
            <a:r>
              <a:rPr lang="en-US" sz="2340" spc="-46">
                <a:solidFill>
                  <a:srgbClr val="000000"/>
                </a:solidFill>
                <a:latin typeface="Inter"/>
                <a:ea typeface="Inter"/>
                <a:cs typeface="Inter"/>
                <a:sym typeface="Inter"/>
              </a:rPr>
              <a:t>s inconnues.</a:t>
            </a:r>
          </a:p>
          <a:p>
            <a:pPr algn="l" marL="505371" indent="-252686" lvl="1">
              <a:lnSpc>
                <a:spcPts val="3277"/>
              </a:lnSpc>
              <a:buAutoNum type="arabicPeriod" startAt="1"/>
            </a:pPr>
            <a:r>
              <a:rPr lang="en-US" b="true" sz="2340" spc="-46" u="sng">
                <a:solidFill>
                  <a:srgbClr val="000000"/>
                </a:solidFill>
                <a:latin typeface="Inter Bold"/>
                <a:ea typeface="Inter Bold"/>
                <a:cs typeface="Inter Bold"/>
                <a:sym typeface="Inter Bold"/>
              </a:rPr>
              <a:t>Ajout d'une Tête de Classification Personnalisée</a:t>
            </a:r>
            <a:r>
              <a:rPr lang="en-US" b="true" sz="2340" spc="-46">
                <a:solidFill>
                  <a:srgbClr val="000000"/>
                </a:solidFill>
                <a:latin typeface="Inter Bold"/>
                <a:ea typeface="Inter Bold"/>
                <a:cs typeface="Inter Bold"/>
                <a:sym typeface="Inter Bold"/>
              </a:rPr>
              <a:t> :</a:t>
            </a:r>
          </a:p>
          <a:p>
            <a:pPr algn="l" marL="1010742" indent="-336914" lvl="2">
              <a:lnSpc>
                <a:spcPts val="3277"/>
              </a:lnSpc>
              <a:buFont typeface="Arial"/>
              <a:buChar char="⚬"/>
            </a:pPr>
            <a:r>
              <a:rPr lang="en-US" sz="2340" spc="-46">
                <a:solidFill>
                  <a:srgbClr val="000000"/>
                </a:solidFill>
                <a:latin typeface="Inter"/>
                <a:ea typeface="Inter"/>
                <a:cs typeface="Inter"/>
                <a:sym typeface="Inter"/>
              </a:rPr>
              <a:t>Une couche dense linéaire est ajoutée pour remplacer la couche de classification par défaut.</a:t>
            </a:r>
          </a:p>
          <a:p>
            <a:pPr algn="l" marL="1010742" indent="-336914" lvl="2">
              <a:lnSpc>
                <a:spcPts val="3277"/>
              </a:lnSpc>
              <a:buFont typeface="Arial"/>
              <a:buChar char="⚬"/>
            </a:pPr>
            <a:r>
              <a:rPr lang="en-US" sz="2340" spc="-46">
                <a:solidFill>
                  <a:srgbClr val="000000"/>
                </a:solidFill>
                <a:latin typeface="Inter"/>
                <a:ea typeface="Inter"/>
                <a:cs typeface="Inter"/>
                <a:sym typeface="Inter"/>
              </a:rPr>
              <a:t>Cette couche mappe la sortie de MARBERT (taille cachée de 768) au nombre de classes souhaité (num_classes=2 pour la classification binaire).</a:t>
            </a:r>
          </a:p>
          <a:p>
            <a:pPr algn="l" marL="1010742" indent="-336914" lvl="2">
              <a:lnSpc>
                <a:spcPts val="3277"/>
              </a:lnSpc>
              <a:buFont typeface="Arial"/>
              <a:buChar char="⚬"/>
            </a:pPr>
            <a:r>
              <a:rPr lang="en-US" b="true" sz="2340" spc="-46">
                <a:solidFill>
                  <a:srgbClr val="000000"/>
                </a:solidFill>
                <a:latin typeface="Inter Bold"/>
                <a:ea typeface="Inter Bold"/>
                <a:cs typeface="Inter Bold"/>
                <a:sym typeface="Inter Bold"/>
              </a:rPr>
              <a:t>Objectif : </a:t>
            </a:r>
            <a:r>
              <a:rPr lang="en-US" sz="2340" spc="-46">
                <a:solidFill>
                  <a:srgbClr val="000000"/>
                </a:solidFill>
                <a:latin typeface="Inter"/>
                <a:ea typeface="Inter"/>
                <a:cs typeface="Inter"/>
                <a:sym typeface="Inter"/>
              </a:rPr>
              <a:t>Prédire directement les logits pour les deux classes (offensant ou non-offensant).</a:t>
            </a:r>
          </a:p>
          <a:p>
            <a:pPr algn="l" marL="0" indent="0" lvl="0">
              <a:lnSpc>
                <a:spcPts val="3128"/>
              </a:lnSpc>
              <a:spcBef>
                <a:spcPct val="0"/>
              </a:spcBef>
            </a:pPr>
          </a:p>
        </p:txBody>
      </p:sp>
      <p:sp>
        <p:nvSpPr>
          <p:cNvPr name="TextBox 45" id="45"/>
          <p:cNvSpPr txBox="true"/>
          <p:nvPr/>
        </p:nvSpPr>
        <p:spPr>
          <a:xfrm rot="0">
            <a:off x="1952949" y="2330745"/>
            <a:ext cx="6332688" cy="251460"/>
          </a:xfrm>
          <a:prstGeom prst="rect">
            <a:avLst/>
          </a:prstGeom>
        </p:spPr>
        <p:txBody>
          <a:bodyPr anchor="t" rtlCol="false" tIns="0" lIns="0" bIns="0" rIns="0">
            <a:spAutoFit/>
          </a:bodyPr>
          <a:lstStyle/>
          <a:p>
            <a:pPr algn="just">
              <a:lnSpc>
                <a:spcPts val="1979"/>
              </a:lnSpc>
              <a:spcBef>
                <a:spcPct val="0"/>
              </a:spcBef>
            </a:pPr>
            <a:r>
              <a:rPr lang="en-US" b="true" sz="1799">
                <a:solidFill>
                  <a:srgbClr val="FF5757"/>
                </a:solidFill>
                <a:latin typeface="Inter Bold"/>
                <a:ea typeface="Inter Bold"/>
                <a:cs typeface="Inter Bold"/>
                <a:sym typeface="Inter Bold"/>
              </a:rPr>
              <a:t>Présentation de l’Architecture Modifiée de MARBERT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0">
            <a:off x="5046706" y="6667958"/>
            <a:ext cx="8235111" cy="8516012"/>
            <a:chOff x="0" y="0"/>
            <a:chExt cx="10980148" cy="11354683"/>
          </a:xfrm>
        </p:grpSpPr>
        <p:grpSp>
          <p:nvGrpSpPr>
            <p:cNvPr name="Group 13" id="13"/>
            <p:cNvGrpSpPr/>
            <p:nvPr/>
          </p:nvGrpSpPr>
          <p:grpSpPr>
            <a:xfrm rot="5400000">
              <a:off x="6619459" y="2849221"/>
              <a:ext cx="1468609" cy="1416710"/>
              <a:chOff x="0" y="0"/>
              <a:chExt cx="842576" cy="812800"/>
            </a:xfrm>
          </p:grpSpPr>
          <p:sp>
            <p:nvSpPr>
              <p:cNvPr name="Freeform 14" id="14"/>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1E1E2"/>
              </a:solidFill>
            </p:spPr>
          </p:sp>
          <p:sp>
            <p:nvSpPr>
              <p:cNvPr name="TextBox 15" id="15"/>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16" id="16"/>
            <p:cNvGrpSpPr/>
            <p:nvPr/>
          </p:nvGrpSpPr>
          <p:grpSpPr>
            <a:xfrm rot="5400000">
              <a:off x="8036170" y="4317831"/>
              <a:ext cx="1468609" cy="1416710"/>
              <a:chOff x="0" y="0"/>
              <a:chExt cx="842576" cy="812800"/>
            </a:xfrm>
          </p:grpSpPr>
          <p:sp>
            <p:nvSpPr>
              <p:cNvPr name="Freeform 17" id="17"/>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BEBEC"/>
              </a:solidFill>
            </p:spPr>
          </p:sp>
          <p:sp>
            <p:nvSpPr>
              <p:cNvPr name="TextBox 18" id="18"/>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19" id="19"/>
            <p:cNvGrpSpPr/>
            <p:nvPr/>
          </p:nvGrpSpPr>
          <p:grpSpPr>
            <a:xfrm rot="5400000">
              <a:off x="6619459" y="5786440"/>
              <a:ext cx="1468609" cy="1416710"/>
              <a:chOff x="0" y="0"/>
              <a:chExt cx="842576" cy="812800"/>
            </a:xfrm>
          </p:grpSpPr>
          <p:sp>
            <p:nvSpPr>
              <p:cNvPr name="Freeform 20" id="20"/>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AEAEB"/>
              </a:solidFill>
            </p:spPr>
          </p:sp>
          <p:sp>
            <p:nvSpPr>
              <p:cNvPr name="TextBox 21" id="21"/>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22" id="22"/>
            <p:cNvGrpSpPr/>
            <p:nvPr/>
          </p:nvGrpSpPr>
          <p:grpSpPr>
            <a:xfrm rot="5400000">
              <a:off x="5202749" y="4317831"/>
              <a:ext cx="1468609" cy="1416710"/>
              <a:chOff x="0" y="0"/>
              <a:chExt cx="842576" cy="812800"/>
            </a:xfrm>
          </p:grpSpPr>
          <p:sp>
            <p:nvSpPr>
              <p:cNvPr name="Freeform 23" id="23"/>
              <p:cNvSpPr/>
              <p:nvPr/>
            </p:nvSpPr>
            <p:spPr>
              <a:xfrm flipH="false" flipV="false" rot="0">
                <a:off x="0" y="0"/>
                <a:ext cx="842576" cy="812800"/>
              </a:xfrm>
              <a:custGeom>
                <a:avLst/>
                <a:gdLst/>
                <a:ahLst/>
                <a:cxnLst/>
                <a:rect r="r" b="b" t="t" l="l"/>
                <a:pathLst>
                  <a:path h="812800" w="842576">
                    <a:moveTo>
                      <a:pt x="0" y="0"/>
                    </a:moveTo>
                    <a:lnTo>
                      <a:pt x="842576" y="0"/>
                    </a:lnTo>
                    <a:lnTo>
                      <a:pt x="842576" y="812800"/>
                    </a:lnTo>
                    <a:lnTo>
                      <a:pt x="0" y="812800"/>
                    </a:lnTo>
                    <a:close/>
                  </a:path>
                </a:pathLst>
              </a:custGeom>
              <a:solidFill>
                <a:srgbClr val="EBEBEC"/>
              </a:solidFill>
            </p:spPr>
          </p:sp>
          <p:sp>
            <p:nvSpPr>
              <p:cNvPr name="TextBox 24" id="24"/>
              <p:cNvSpPr txBox="true"/>
              <p:nvPr/>
            </p:nvSpPr>
            <p:spPr>
              <a:xfrm>
                <a:off x="0" y="19050"/>
                <a:ext cx="842576"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0">
              <a:off x="0" y="0"/>
              <a:ext cx="10980148" cy="11154821"/>
              <a:chOff x="0" y="0"/>
              <a:chExt cx="835143" cy="848429"/>
            </a:xfrm>
          </p:grpSpPr>
          <p:sp>
            <p:nvSpPr>
              <p:cNvPr name="Freeform 26" id="26"/>
              <p:cNvSpPr/>
              <p:nvPr/>
            </p:nvSpPr>
            <p:spPr>
              <a:xfrm flipH="false" flipV="false" rot="0">
                <a:off x="0" y="0"/>
                <a:ext cx="835143" cy="848429"/>
              </a:xfrm>
              <a:custGeom>
                <a:avLst/>
                <a:gdLst/>
                <a:ahLst/>
                <a:cxnLst/>
                <a:rect r="r" b="b" t="t" l="l"/>
                <a:pathLst>
                  <a:path h="848429" w="835143">
                    <a:moveTo>
                      <a:pt x="417572" y="0"/>
                    </a:moveTo>
                    <a:cubicBezTo>
                      <a:pt x="186953" y="0"/>
                      <a:pt x="0" y="189927"/>
                      <a:pt x="0" y="424214"/>
                    </a:cubicBezTo>
                    <a:cubicBezTo>
                      <a:pt x="0" y="658502"/>
                      <a:pt x="186953" y="848429"/>
                      <a:pt x="417572" y="848429"/>
                    </a:cubicBezTo>
                    <a:cubicBezTo>
                      <a:pt x="648190" y="848429"/>
                      <a:pt x="835143" y="658502"/>
                      <a:pt x="835143" y="424214"/>
                    </a:cubicBezTo>
                    <a:cubicBezTo>
                      <a:pt x="835143" y="189927"/>
                      <a:pt x="648190" y="0"/>
                      <a:pt x="417572" y="0"/>
                    </a:cubicBezTo>
                    <a:close/>
                  </a:path>
                </a:pathLst>
              </a:custGeom>
              <a:solidFill>
                <a:srgbClr val="000000">
                  <a:alpha val="0"/>
                </a:srgbClr>
              </a:solidFill>
              <a:ln w="19050" cap="sq">
                <a:solidFill>
                  <a:srgbClr val="A6A6A6"/>
                </a:solidFill>
                <a:prstDash val="sysDot"/>
                <a:miter/>
              </a:ln>
            </p:spPr>
          </p:sp>
          <p:sp>
            <p:nvSpPr>
              <p:cNvPr name="TextBox 27" id="27"/>
              <p:cNvSpPr txBox="true"/>
              <p:nvPr/>
            </p:nvSpPr>
            <p:spPr>
              <a:xfrm>
                <a:off x="78295" y="41440"/>
                <a:ext cx="678554" cy="727448"/>
              </a:xfrm>
              <a:prstGeom prst="rect">
                <a:avLst/>
              </a:prstGeom>
            </p:spPr>
            <p:txBody>
              <a:bodyPr anchor="ctr" rtlCol="false" tIns="46457" lIns="46457" bIns="46457" rIns="46457"/>
              <a:lstStyle/>
              <a:p>
                <a:pPr algn="ctr">
                  <a:lnSpc>
                    <a:spcPts val="2940"/>
                  </a:lnSpc>
                </a:pPr>
              </a:p>
            </p:txBody>
          </p:sp>
        </p:grpSp>
        <p:grpSp>
          <p:nvGrpSpPr>
            <p:cNvPr name="Group 28" id="28"/>
            <p:cNvGrpSpPr/>
            <p:nvPr/>
          </p:nvGrpSpPr>
          <p:grpSpPr>
            <a:xfrm rot="0">
              <a:off x="56428" y="83403"/>
              <a:ext cx="10872966" cy="11271280"/>
              <a:chOff x="0" y="0"/>
              <a:chExt cx="813004" cy="842787"/>
            </a:xfrm>
          </p:grpSpPr>
          <p:sp>
            <p:nvSpPr>
              <p:cNvPr name="Freeform 29" id="29"/>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000000">
                  <a:alpha val="0"/>
                </a:srgbClr>
              </a:solidFill>
              <a:ln w="19050" cap="sq">
                <a:gradFill>
                  <a:gsLst>
                    <a:gs pos="0">
                      <a:srgbClr val="FF5757">
                        <a:alpha val="100000"/>
                      </a:srgbClr>
                    </a:gs>
                    <a:gs pos="100000">
                      <a:srgbClr val="8C52FF">
                        <a:alpha val="100000"/>
                      </a:srgbClr>
                    </a:gs>
                  </a:gsLst>
                  <a:lin ang="0"/>
                </a:gradFill>
                <a:prstDash val="solid"/>
                <a:miter/>
              </a:ln>
            </p:spPr>
          </p:sp>
          <p:sp>
            <p:nvSpPr>
              <p:cNvPr name="TextBox 30" id="30"/>
              <p:cNvSpPr txBox="true"/>
              <p:nvPr/>
            </p:nvSpPr>
            <p:spPr>
              <a:xfrm>
                <a:off x="76219" y="40911"/>
                <a:ext cx="660566" cy="722865"/>
              </a:xfrm>
              <a:prstGeom prst="rect">
                <a:avLst/>
              </a:prstGeom>
            </p:spPr>
            <p:txBody>
              <a:bodyPr anchor="ctr" rtlCol="false" tIns="46457" lIns="46457" bIns="46457" rIns="46457"/>
              <a:lstStyle/>
              <a:p>
                <a:pPr algn="ctr">
                  <a:lnSpc>
                    <a:spcPts val="2940"/>
                  </a:lnSpc>
                </a:pPr>
              </a:p>
            </p:txBody>
          </p:sp>
        </p:grpSp>
        <p:grpSp>
          <p:nvGrpSpPr>
            <p:cNvPr name="Group 31" id="31"/>
            <p:cNvGrpSpPr/>
            <p:nvPr/>
          </p:nvGrpSpPr>
          <p:grpSpPr>
            <a:xfrm rot="0">
              <a:off x="2790279" y="424372"/>
              <a:ext cx="438778" cy="454851"/>
              <a:chOff x="0" y="0"/>
              <a:chExt cx="813004" cy="842787"/>
            </a:xfrm>
          </p:grpSpPr>
          <p:sp>
            <p:nvSpPr>
              <p:cNvPr name="Freeform 32" id="32"/>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33" id="33"/>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34" id="34"/>
            <p:cNvGrpSpPr/>
            <p:nvPr/>
          </p:nvGrpSpPr>
          <p:grpSpPr>
            <a:xfrm rot="0">
              <a:off x="2841364" y="472515"/>
              <a:ext cx="336607" cy="358566"/>
              <a:chOff x="0" y="0"/>
              <a:chExt cx="796469" cy="848429"/>
            </a:xfrm>
          </p:grpSpPr>
          <p:sp>
            <p:nvSpPr>
              <p:cNvPr name="Freeform 35" id="35"/>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36" id="36"/>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nvGrpSpPr>
            <p:cNvPr name="Group 37" id="37"/>
            <p:cNvGrpSpPr/>
            <p:nvPr/>
          </p:nvGrpSpPr>
          <p:grpSpPr>
            <a:xfrm rot="0">
              <a:off x="7595764" y="424372"/>
              <a:ext cx="438778" cy="454851"/>
              <a:chOff x="0" y="0"/>
              <a:chExt cx="813004" cy="842787"/>
            </a:xfrm>
          </p:grpSpPr>
          <p:sp>
            <p:nvSpPr>
              <p:cNvPr name="Freeform 38" id="38"/>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39" id="39"/>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40" id="40"/>
            <p:cNvGrpSpPr/>
            <p:nvPr/>
          </p:nvGrpSpPr>
          <p:grpSpPr>
            <a:xfrm rot="0">
              <a:off x="7646850" y="472515"/>
              <a:ext cx="336607" cy="358566"/>
              <a:chOff x="0" y="0"/>
              <a:chExt cx="796469" cy="848429"/>
            </a:xfrm>
          </p:grpSpPr>
          <p:sp>
            <p:nvSpPr>
              <p:cNvPr name="Freeform 41" id="41"/>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42" id="42"/>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nvGrpSpPr>
            <p:cNvPr name="Group 43" id="43"/>
            <p:cNvGrpSpPr/>
            <p:nvPr/>
          </p:nvGrpSpPr>
          <p:grpSpPr>
            <a:xfrm rot="0">
              <a:off x="9790490" y="2354620"/>
              <a:ext cx="438778" cy="454851"/>
              <a:chOff x="0" y="0"/>
              <a:chExt cx="813004" cy="842787"/>
            </a:xfrm>
          </p:grpSpPr>
          <p:sp>
            <p:nvSpPr>
              <p:cNvPr name="Freeform 44" id="44"/>
              <p:cNvSpPr/>
              <p:nvPr/>
            </p:nvSpPr>
            <p:spPr>
              <a:xfrm flipH="false" flipV="false" rot="0">
                <a:off x="0" y="0"/>
                <a:ext cx="813004" cy="842787"/>
              </a:xfrm>
              <a:custGeom>
                <a:avLst/>
                <a:gdLst/>
                <a:ahLst/>
                <a:cxnLst/>
                <a:rect r="r" b="b" t="t" l="l"/>
                <a:pathLst>
                  <a:path h="842787" w="813004">
                    <a:moveTo>
                      <a:pt x="406502" y="0"/>
                    </a:moveTo>
                    <a:cubicBezTo>
                      <a:pt x="181997" y="0"/>
                      <a:pt x="0" y="188664"/>
                      <a:pt x="0" y="421394"/>
                    </a:cubicBezTo>
                    <a:cubicBezTo>
                      <a:pt x="0" y="654123"/>
                      <a:pt x="181997" y="842787"/>
                      <a:pt x="406502" y="842787"/>
                    </a:cubicBezTo>
                    <a:cubicBezTo>
                      <a:pt x="631007" y="842787"/>
                      <a:pt x="813004" y="654123"/>
                      <a:pt x="813004" y="421394"/>
                    </a:cubicBezTo>
                    <a:cubicBezTo>
                      <a:pt x="813004" y="188664"/>
                      <a:pt x="631007" y="0"/>
                      <a:pt x="406502" y="0"/>
                    </a:cubicBezTo>
                    <a:close/>
                  </a:path>
                </a:pathLst>
              </a:custGeom>
              <a:solidFill>
                <a:srgbClr val="EEEEEF"/>
              </a:solidFill>
              <a:ln w="19050" cap="sq">
                <a:solidFill>
                  <a:srgbClr val="A6A6A6"/>
                </a:solidFill>
                <a:prstDash val="solid"/>
                <a:miter/>
              </a:ln>
            </p:spPr>
          </p:sp>
          <p:sp>
            <p:nvSpPr>
              <p:cNvPr name="TextBox 45" id="45"/>
              <p:cNvSpPr txBox="true"/>
              <p:nvPr/>
            </p:nvSpPr>
            <p:spPr>
              <a:xfrm>
                <a:off x="76219" y="40911"/>
                <a:ext cx="660566" cy="722865"/>
              </a:xfrm>
              <a:prstGeom prst="rect">
                <a:avLst/>
              </a:prstGeom>
            </p:spPr>
            <p:txBody>
              <a:bodyPr anchor="ctr" rtlCol="false" tIns="34263" lIns="34263" bIns="34263" rIns="34263"/>
              <a:lstStyle/>
              <a:p>
                <a:pPr algn="ctr">
                  <a:lnSpc>
                    <a:spcPts val="2940"/>
                  </a:lnSpc>
                </a:pPr>
              </a:p>
            </p:txBody>
          </p:sp>
        </p:grpSp>
        <p:grpSp>
          <p:nvGrpSpPr>
            <p:cNvPr name="Group 46" id="46"/>
            <p:cNvGrpSpPr/>
            <p:nvPr/>
          </p:nvGrpSpPr>
          <p:grpSpPr>
            <a:xfrm rot="0">
              <a:off x="9841576" y="2402762"/>
              <a:ext cx="336607" cy="358566"/>
              <a:chOff x="0" y="0"/>
              <a:chExt cx="796469" cy="848429"/>
            </a:xfrm>
          </p:grpSpPr>
          <p:sp>
            <p:nvSpPr>
              <p:cNvPr name="Freeform 47" id="47"/>
              <p:cNvSpPr/>
              <p:nvPr/>
            </p:nvSpPr>
            <p:spPr>
              <a:xfrm flipH="false" flipV="false" rot="0">
                <a:off x="0" y="0"/>
                <a:ext cx="796469" cy="848429"/>
              </a:xfrm>
              <a:custGeom>
                <a:avLst/>
                <a:gdLst/>
                <a:ahLst/>
                <a:cxnLst/>
                <a:rect r="r" b="b" t="t" l="l"/>
                <a:pathLst>
                  <a:path h="848429" w="796469">
                    <a:moveTo>
                      <a:pt x="398235" y="0"/>
                    </a:moveTo>
                    <a:cubicBezTo>
                      <a:pt x="178296" y="0"/>
                      <a:pt x="0" y="189927"/>
                      <a:pt x="0" y="424214"/>
                    </a:cubicBezTo>
                    <a:cubicBezTo>
                      <a:pt x="0" y="658502"/>
                      <a:pt x="178296" y="848429"/>
                      <a:pt x="398235" y="848429"/>
                    </a:cubicBezTo>
                    <a:cubicBezTo>
                      <a:pt x="618174" y="848429"/>
                      <a:pt x="796469" y="658502"/>
                      <a:pt x="796469" y="424214"/>
                    </a:cubicBezTo>
                    <a:cubicBezTo>
                      <a:pt x="796469" y="189927"/>
                      <a:pt x="618174" y="0"/>
                      <a:pt x="398235" y="0"/>
                    </a:cubicBezTo>
                    <a:close/>
                  </a:path>
                </a:pathLst>
              </a:custGeom>
              <a:solidFill>
                <a:srgbClr val="EEEEEF"/>
              </a:solidFill>
              <a:ln w="19050" cap="sq">
                <a:solidFill>
                  <a:srgbClr val="A6A6A6"/>
                </a:solidFill>
                <a:prstDash val="sysDot"/>
                <a:miter/>
              </a:ln>
            </p:spPr>
          </p:sp>
          <p:sp>
            <p:nvSpPr>
              <p:cNvPr name="TextBox 48" id="48"/>
              <p:cNvSpPr txBox="true"/>
              <p:nvPr/>
            </p:nvSpPr>
            <p:spPr>
              <a:xfrm>
                <a:off x="74669" y="41440"/>
                <a:ext cx="647131" cy="727448"/>
              </a:xfrm>
              <a:prstGeom prst="rect">
                <a:avLst/>
              </a:prstGeom>
            </p:spPr>
            <p:txBody>
              <a:bodyPr anchor="ctr" rtlCol="false" tIns="34263" lIns="34263" bIns="34263" rIns="34263"/>
              <a:lstStyle/>
              <a:p>
                <a:pPr algn="ctr">
                  <a:lnSpc>
                    <a:spcPts val="2940"/>
                  </a:lnSpc>
                </a:pPr>
              </a:p>
            </p:txBody>
          </p:sp>
        </p:grpSp>
      </p:grpSp>
      <p:sp>
        <p:nvSpPr>
          <p:cNvPr name="TextBox 49" id="49"/>
          <p:cNvSpPr txBox="true"/>
          <p:nvPr/>
        </p:nvSpPr>
        <p:spPr>
          <a:xfrm rot="0">
            <a:off x="2522745" y="1254379"/>
            <a:ext cx="13646110" cy="1406525"/>
          </a:xfrm>
          <a:prstGeom prst="rect">
            <a:avLst/>
          </a:prstGeom>
        </p:spPr>
        <p:txBody>
          <a:bodyPr anchor="t" rtlCol="false" tIns="0" lIns="0" bIns="0" rIns="0">
            <a:spAutoFit/>
          </a:bodyPr>
          <a:lstStyle/>
          <a:p>
            <a:pPr algn="ctr">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Flux de Données dans l'Architecture Modifiée.</a:t>
            </a:r>
          </a:p>
        </p:txBody>
      </p:sp>
      <p:grpSp>
        <p:nvGrpSpPr>
          <p:cNvPr name="Group 50" id="50"/>
          <p:cNvGrpSpPr/>
          <p:nvPr/>
        </p:nvGrpSpPr>
        <p:grpSpPr>
          <a:xfrm rot="0">
            <a:off x="5465989" y="8671868"/>
            <a:ext cx="314574" cy="314574"/>
            <a:chOff x="0" y="0"/>
            <a:chExt cx="419432" cy="419432"/>
          </a:xfrm>
        </p:grpSpPr>
        <p:grpSp>
          <p:nvGrpSpPr>
            <p:cNvPr name="Group 51" id="51"/>
            <p:cNvGrpSpPr/>
            <p:nvPr/>
          </p:nvGrpSpPr>
          <p:grpSpPr>
            <a:xfrm rot="0">
              <a:off x="0" y="0"/>
              <a:ext cx="419432" cy="419432"/>
              <a:chOff x="0" y="0"/>
              <a:chExt cx="813004" cy="813004"/>
            </a:xfrm>
          </p:grpSpPr>
          <p:sp>
            <p:nvSpPr>
              <p:cNvPr name="Freeform 52" id="52"/>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53" id="53"/>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54" id="54"/>
            <p:cNvGrpSpPr/>
            <p:nvPr/>
          </p:nvGrpSpPr>
          <p:grpSpPr>
            <a:xfrm rot="0">
              <a:off x="48833" y="44394"/>
              <a:ext cx="321766" cy="330645"/>
              <a:chOff x="0" y="0"/>
              <a:chExt cx="796469" cy="818446"/>
            </a:xfrm>
          </p:grpSpPr>
          <p:sp>
            <p:nvSpPr>
              <p:cNvPr name="Freeform 55" id="55"/>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6" id="56"/>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57" id="57"/>
          <p:cNvGrpSpPr/>
          <p:nvPr/>
        </p:nvGrpSpPr>
        <p:grpSpPr>
          <a:xfrm rot="5400000">
            <a:off x="2202757" y="2288065"/>
            <a:ext cx="1174057" cy="1174057"/>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a:ln cap="sq">
              <a:noFill/>
              <a:prstDash val="solid"/>
              <a:miter/>
            </a:ln>
          </p:spPr>
        </p:sp>
        <p:sp>
          <p:nvSpPr>
            <p:cNvPr name="TextBox 59" id="59"/>
            <p:cNvSpPr txBox="true"/>
            <p:nvPr/>
          </p:nvSpPr>
          <p:spPr>
            <a:xfrm>
              <a:off x="0" y="19050"/>
              <a:ext cx="812800" cy="793750"/>
            </a:xfrm>
            <a:prstGeom prst="rect">
              <a:avLst/>
            </a:prstGeom>
          </p:spPr>
          <p:txBody>
            <a:bodyPr anchor="ctr" rtlCol="false" tIns="104561" lIns="104561" bIns="104561" rIns="104561"/>
            <a:lstStyle/>
            <a:p>
              <a:pPr algn="ctr" marL="0" indent="0" lvl="0">
                <a:lnSpc>
                  <a:spcPts val="2502"/>
                </a:lnSpc>
                <a:spcBef>
                  <a:spcPct val="0"/>
                </a:spcBef>
              </a:pPr>
            </a:p>
          </p:txBody>
        </p:sp>
      </p:grpSp>
      <p:grpSp>
        <p:nvGrpSpPr>
          <p:cNvPr name="Group 60" id="60"/>
          <p:cNvGrpSpPr/>
          <p:nvPr/>
        </p:nvGrpSpPr>
        <p:grpSpPr>
          <a:xfrm rot="5400000">
            <a:off x="1028700" y="2288065"/>
            <a:ext cx="1174057" cy="11740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2" id="62"/>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3" id="63"/>
          <p:cNvGrpSpPr/>
          <p:nvPr/>
        </p:nvGrpSpPr>
        <p:grpSpPr>
          <a:xfrm rot="5400000">
            <a:off x="3234969" y="9354667"/>
            <a:ext cx="928850" cy="92885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5" id="6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6" id="66"/>
          <p:cNvGrpSpPr/>
          <p:nvPr/>
        </p:nvGrpSpPr>
        <p:grpSpPr>
          <a:xfrm rot="0">
            <a:off x="15736621" y="803205"/>
            <a:ext cx="1857699" cy="3715398"/>
            <a:chOff x="0" y="0"/>
            <a:chExt cx="2476932" cy="4953864"/>
          </a:xfrm>
        </p:grpSpPr>
        <p:grpSp>
          <p:nvGrpSpPr>
            <p:cNvPr name="Group 67" id="67"/>
            <p:cNvGrpSpPr/>
            <p:nvPr/>
          </p:nvGrpSpPr>
          <p:grpSpPr>
            <a:xfrm rot="5400000">
              <a:off x="1238466" y="0"/>
              <a:ext cx="1238466" cy="1238466"/>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9" id="69"/>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0" id="70"/>
            <p:cNvGrpSpPr/>
            <p:nvPr/>
          </p:nvGrpSpPr>
          <p:grpSpPr>
            <a:xfrm rot="5400000">
              <a:off x="0" y="0"/>
              <a:ext cx="1238466" cy="123846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2" id="7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3" id="73"/>
            <p:cNvGrpSpPr/>
            <p:nvPr/>
          </p:nvGrpSpPr>
          <p:grpSpPr>
            <a:xfrm rot="5400000">
              <a:off x="1238466" y="1238466"/>
              <a:ext cx="1238466" cy="123846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5" id="7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6" id="76"/>
            <p:cNvGrpSpPr/>
            <p:nvPr/>
          </p:nvGrpSpPr>
          <p:grpSpPr>
            <a:xfrm rot="5400000">
              <a:off x="1238466" y="2476932"/>
              <a:ext cx="1238466" cy="123846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8" id="7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9" id="79"/>
            <p:cNvGrpSpPr/>
            <p:nvPr/>
          </p:nvGrpSpPr>
          <p:grpSpPr>
            <a:xfrm rot="5400000">
              <a:off x="1238466" y="3715398"/>
              <a:ext cx="1238466" cy="123846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1" id="8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sp>
        <p:nvSpPr>
          <p:cNvPr name="Freeform 82" id="82"/>
          <p:cNvSpPr/>
          <p:nvPr/>
        </p:nvSpPr>
        <p:spPr>
          <a:xfrm flipH="false" flipV="false" rot="0">
            <a:off x="542273" y="1028700"/>
            <a:ext cx="2227795" cy="2741135"/>
          </a:xfrm>
          <a:custGeom>
            <a:avLst/>
            <a:gdLst/>
            <a:ahLst/>
            <a:cxnLst/>
            <a:rect r="r" b="b" t="t" l="l"/>
            <a:pathLst>
              <a:path h="2741135" w="2227795">
                <a:moveTo>
                  <a:pt x="0" y="0"/>
                </a:moveTo>
                <a:lnTo>
                  <a:pt x="2227795" y="0"/>
                </a:lnTo>
                <a:lnTo>
                  <a:pt x="2227795" y="2741135"/>
                </a:lnTo>
                <a:lnTo>
                  <a:pt x="0" y="2741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3" id="83"/>
          <p:cNvSpPr txBox="true"/>
          <p:nvPr/>
        </p:nvSpPr>
        <p:spPr>
          <a:xfrm rot="0">
            <a:off x="4196962" y="3559523"/>
            <a:ext cx="4120057" cy="727709"/>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Extraction de Caractéristiques par MARBERT :</a:t>
            </a:r>
          </a:p>
        </p:txBody>
      </p:sp>
      <p:sp>
        <p:nvSpPr>
          <p:cNvPr name="TextBox 84" id="84"/>
          <p:cNvSpPr txBox="true"/>
          <p:nvPr/>
        </p:nvSpPr>
        <p:spPr>
          <a:xfrm rot="0">
            <a:off x="571497" y="7597916"/>
            <a:ext cx="3931720"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Prétraitement du Texte :</a:t>
            </a:r>
          </a:p>
        </p:txBody>
      </p:sp>
      <p:sp>
        <p:nvSpPr>
          <p:cNvPr name="TextBox 85" id="85"/>
          <p:cNvSpPr txBox="true"/>
          <p:nvPr/>
        </p:nvSpPr>
        <p:spPr>
          <a:xfrm rot="0">
            <a:off x="9516665" y="3904328"/>
            <a:ext cx="4070592"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Regularisation par Dropout :</a:t>
            </a:r>
          </a:p>
        </p:txBody>
      </p:sp>
      <p:sp>
        <p:nvSpPr>
          <p:cNvPr name="TextBox 86" id="86"/>
          <p:cNvSpPr txBox="true"/>
          <p:nvPr/>
        </p:nvSpPr>
        <p:spPr>
          <a:xfrm rot="0">
            <a:off x="2954979" y="631825"/>
            <a:ext cx="12781643" cy="282575"/>
          </a:xfrm>
          <a:prstGeom prst="rect">
            <a:avLst/>
          </a:prstGeom>
        </p:spPr>
        <p:txBody>
          <a:bodyPr anchor="t" rtlCol="false" tIns="0" lIns="0" bIns="0" rIns="0">
            <a:spAutoFit/>
          </a:bodyPr>
          <a:lstStyle/>
          <a:p>
            <a:pPr algn="ctr" marL="0" indent="0" lvl="0">
              <a:lnSpc>
                <a:spcPts val="2199"/>
              </a:lnSpc>
              <a:spcBef>
                <a:spcPct val="0"/>
              </a:spcBef>
            </a:pPr>
            <a:r>
              <a:rPr lang="en-US" b="true" sz="1999">
                <a:solidFill>
                  <a:srgbClr val="FF3131"/>
                </a:solidFill>
                <a:latin typeface="Inter Bold"/>
                <a:ea typeface="Inter Bold"/>
                <a:cs typeface="Inter Bold"/>
                <a:sym typeface="Inter Bold"/>
              </a:rPr>
              <a:t>Approche 2:</a:t>
            </a:r>
          </a:p>
        </p:txBody>
      </p:sp>
      <p:sp>
        <p:nvSpPr>
          <p:cNvPr name="TextBox 87" id="87"/>
          <p:cNvSpPr txBox="true"/>
          <p:nvPr/>
        </p:nvSpPr>
        <p:spPr>
          <a:xfrm rot="0">
            <a:off x="13587257" y="6629858"/>
            <a:ext cx="4439783" cy="356234"/>
          </a:xfrm>
          <a:prstGeom prst="rect">
            <a:avLst/>
          </a:prstGeom>
        </p:spPr>
        <p:txBody>
          <a:bodyPr anchor="t" rtlCol="false" tIns="0" lIns="0" bIns="0" rIns="0">
            <a:spAutoFit/>
          </a:bodyPr>
          <a:lstStyle/>
          <a:p>
            <a:pPr algn="l" marL="0" indent="0" lvl="0">
              <a:lnSpc>
                <a:spcPts val="2940"/>
              </a:lnSpc>
              <a:spcBef>
                <a:spcPct val="0"/>
              </a:spcBef>
            </a:pPr>
            <a:r>
              <a:rPr lang="en-US" b="true" sz="2100" u="sng">
                <a:solidFill>
                  <a:srgbClr val="000000"/>
                </a:solidFill>
                <a:latin typeface="Inter Bold"/>
                <a:ea typeface="Inter Bold"/>
                <a:cs typeface="Inter Bold"/>
                <a:sym typeface="Inter Bold"/>
              </a:rPr>
              <a:t>Prédiction :</a:t>
            </a:r>
          </a:p>
        </p:txBody>
      </p:sp>
      <p:sp>
        <p:nvSpPr>
          <p:cNvPr name="TextBox 88" id="88"/>
          <p:cNvSpPr txBox="true"/>
          <p:nvPr/>
        </p:nvSpPr>
        <p:spPr>
          <a:xfrm rot="0">
            <a:off x="4196962" y="4419741"/>
            <a:ext cx="3960320" cy="2816224"/>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Les données tokenisées sont passées dans le modèle </a:t>
            </a:r>
            <a:r>
              <a:rPr lang="en-US" b="true" sz="2000">
                <a:solidFill>
                  <a:srgbClr val="000000"/>
                </a:solidFill>
                <a:latin typeface="Inter Bold"/>
                <a:ea typeface="Inter Bold"/>
                <a:cs typeface="Inter Bold"/>
                <a:sym typeface="Inter Bold"/>
              </a:rPr>
              <a:t>MARBERT</a:t>
            </a:r>
            <a:r>
              <a:rPr lang="en-US" sz="2000">
                <a:solidFill>
                  <a:srgbClr val="000000"/>
                </a:solidFill>
                <a:latin typeface="Inter"/>
                <a:ea typeface="Inter"/>
                <a:cs typeface="Inter"/>
                <a:sym typeface="Inter"/>
              </a:rPr>
              <a:t> pré-</a:t>
            </a:r>
            <a:r>
              <a:rPr lang="en-US" sz="2000">
                <a:solidFill>
                  <a:srgbClr val="000000"/>
                </a:solidFill>
                <a:latin typeface="Inter"/>
                <a:ea typeface="Inter"/>
                <a:cs typeface="Inter"/>
                <a:sym typeface="Inter"/>
              </a:rPr>
              <a:t>ent</a:t>
            </a:r>
            <a:r>
              <a:rPr lang="en-US" sz="2000">
                <a:solidFill>
                  <a:srgbClr val="000000"/>
                </a:solidFill>
                <a:latin typeface="Inter"/>
                <a:ea typeface="Inter"/>
                <a:cs typeface="Inter"/>
                <a:sym typeface="Inter"/>
              </a:rPr>
              <a:t>raîné, qui gé</a:t>
            </a:r>
            <a:r>
              <a:rPr lang="en-US" sz="2000">
                <a:solidFill>
                  <a:srgbClr val="000000"/>
                </a:solidFill>
                <a:latin typeface="Inter"/>
                <a:ea typeface="Inter"/>
                <a:cs typeface="Inter"/>
                <a:sym typeface="Inter"/>
              </a:rPr>
              <a:t>n</a:t>
            </a:r>
            <a:r>
              <a:rPr lang="en-US" sz="2000">
                <a:solidFill>
                  <a:srgbClr val="000000"/>
                </a:solidFill>
                <a:latin typeface="Inter"/>
                <a:ea typeface="Inter"/>
                <a:cs typeface="Inter"/>
                <a:sym typeface="Inter"/>
              </a:rPr>
              <a:t>èr</a:t>
            </a:r>
            <a:r>
              <a:rPr lang="en-US" sz="2000">
                <a:solidFill>
                  <a:srgbClr val="000000"/>
                </a:solidFill>
                <a:latin typeface="Inter"/>
                <a:ea typeface="Inter"/>
                <a:cs typeface="Inter"/>
                <a:sym typeface="Inter"/>
              </a:rPr>
              <a:t>e</a:t>
            </a:r>
            <a:r>
              <a:rPr lang="en-US" sz="2000">
                <a:solidFill>
                  <a:srgbClr val="000000"/>
                </a:solidFill>
                <a:latin typeface="Inter"/>
                <a:ea typeface="Inter"/>
                <a:cs typeface="Inter"/>
                <a:sym typeface="Inter"/>
              </a:rPr>
              <a:t> un </a:t>
            </a:r>
            <a:r>
              <a:rPr lang="en-US" b="true" sz="2000" i="true">
                <a:solidFill>
                  <a:srgbClr val="000000"/>
                </a:solidFill>
                <a:latin typeface="Inter Bold Italics"/>
                <a:ea typeface="Inter Bold Italics"/>
                <a:cs typeface="Inter Bold Italics"/>
                <a:sym typeface="Inter Bold Italics"/>
              </a:rPr>
              <a:t>pooler_output</a:t>
            </a:r>
            <a:r>
              <a:rPr lang="en-US" sz="2000">
                <a:solidFill>
                  <a:srgbClr val="000000"/>
                </a:solidFill>
                <a:latin typeface="Inter"/>
                <a:ea typeface="Inter"/>
                <a:cs typeface="Inter"/>
                <a:sym typeface="Inter"/>
              </a:rPr>
              <a:t>, un vecteur d'embedding résumant la phrase à partir du token </a:t>
            </a:r>
            <a:r>
              <a:rPr lang="en-US" b="true" sz="2000">
                <a:solidFill>
                  <a:srgbClr val="000000"/>
                </a:solidFill>
                <a:latin typeface="Inter Bold"/>
                <a:ea typeface="Inter Bold"/>
                <a:cs typeface="Inter Bold"/>
                <a:sym typeface="Inter Bold"/>
              </a:rPr>
              <a:t>[CLS]</a:t>
            </a:r>
            <a:r>
              <a:rPr lang="en-US" sz="2000">
                <a:solidFill>
                  <a:srgbClr val="000000"/>
                </a:solidFill>
                <a:latin typeface="Inter"/>
                <a:ea typeface="Inter"/>
                <a:cs typeface="Inter"/>
                <a:sym typeface="Inter"/>
              </a:rPr>
              <a:t>.</a:t>
            </a:r>
          </a:p>
          <a:p>
            <a:pPr algn="l">
              <a:lnSpc>
                <a:spcPts val="2800"/>
              </a:lnSpc>
            </a:pPr>
          </a:p>
        </p:txBody>
      </p:sp>
      <p:sp>
        <p:nvSpPr>
          <p:cNvPr name="TextBox 89" id="89"/>
          <p:cNvSpPr txBox="true"/>
          <p:nvPr/>
        </p:nvSpPr>
        <p:spPr>
          <a:xfrm rot="0">
            <a:off x="9516665" y="4399242"/>
            <a:ext cx="3960320" cy="1758949"/>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Le pooler_output passe ensuite par une couche d</a:t>
            </a:r>
            <a:r>
              <a:rPr lang="en-US" sz="2000">
                <a:solidFill>
                  <a:srgbClr val="000000"/>
                </a:solidFill>
                <a:latin typeface="Inter"/>
                <a:ea typeface="Inter"/>
                <a:cs typeface="Inter"/>
                <a:sym typeface="Inter"/>
              </a:rPr>
              <a:t>e</a:t>
            </a:r>
            <a:r>
              <a:rPr lang="en-US" sz="2000">
                <a:solidFill>
                  <a:srgbClr val="000000"/>
                </a:solidFill>
                <a:latin typeface="Inter"/>
                <a:ea typeface="Inter"/>
                <a:cs typeface="Inter"/>
                <a:sym typeface="Inter"/>
              </a:rPr>
              <a:t> d</a:t>
            </a:r>
            <a:r>
              <a:rPr lang="en-US" sz="2000">
                <a:solidFill>
                  <a:srgbClr val="000000"/>
                </a:solidFill>
                <a:latin typeface="Inter"/>
                <a:ea typeface="Inter"/>
                <a:cs typeface="Inter"/>
                <a:sym typeface="Inter"/>
              </a:rPr>
              <a:t>r</a:t>
            </a:r>
            <a:r>
              <a:rPr lang="en-US" sz="2000">
                <a:solidFill>
                  <a:srgbClr val="000000"/>
                </a:solidFill>
                <a:latin typeface="Inter"/>
                <a:ea typeface="Inter"/>
                <a:cs typeface="Inter"/>
                <a:sym typeface="Inter"/>
              </a:rPr>
              <a:t>op</a:t>
            </a:r>
            <a:r>
              <a:rPr lang="en-US" sz="2000">
                <a:solidFill>
                  <a:srgbClr val="000000"/>
                </a:solidFill>
                <a:latin typeface="Inter"/>
                <a:ea typeface="Inter"/>
                <a:cs typeface="Inter"/>
                <a:sym typeface="Inter"/>
              </a:rPr>
              <a:t>out </a:t>
            </a:r>
            <a:r>
              <a:rPr lang="en-US" sz="2000">
                <a:solidFill>
                  <a:srgbClr val="000000"/>
                </a:solidFill>
                <a:latin typeface="Inter"/>
                <a:ea typeface="Inter"/>
                <a:cs typeface="Inter"/>
                <a:sym typeface="Inter"/>
              </a:rPr>
              <a:t>pour réduire les risques de surapprentissage.</a:t>
            </a:r>
          </a:p>
          <a:p>
            <a:pPr algn="l">
              <a:lnSpc>
                <a:spcPts val="2800"/>
              </a:lnSpc>
            </a:pPr>
          </a:p>
        </p:txBody>
      </p:sp>
      <p:sp>
        <p:nvSpPr>
          <p:cNvPr name="TextBox 90" id="90"/>
          <p:cNvSpPr txBox="true"/>
          <p:nvPr/>
        </p:nvSpPr>
        <p:spPr>
          <a:xfrm rot="0">
            <a:off x="542273" y="8304051"/>
            <a:ext cx="3960320" cy="1054099"/>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Le texte d'entrée est tokenisé en </a:t>
            </a:r>
            <a:r>
              <a:rPr lang="en-US" sz="2000" b="true">
                <a:solidFill>
                  <a:srgbClr val="000000"/>
                </a:solidFill>
                <a:latin typeface="Inter Bold"/>
                <a:ea typeface="Inter Bold"/>
                <a:cs typeface="Inter Bold"/>
                <a:sym typeface="Inter Bold"/>
              </a:rPr>
              <a:t>input_ids</a:t>
            </a:r>
            <a:r>
              <a:rPr lang="en-US" sz="2000">
                <a:solidFill>
                  <a:srgbClr val="000000"/>
                </a:solidFill>
                <a:latin typeface="Inter"/>
                <a:ea typeface="Inter"/>
                <a:cs typeface="Inter"/>
                <a:sym typeface="Inter"/>
              </a:rPr>
              <a:t> et </a:t>
            </a:r>
            <a:r>
              <a:rPr lang="en-US" sz="2000" b="true">
                <a:solidFill>
                  <a:srgbClr val="000000"/>
                </a:solidFill>
                <a:latin typeface="Inter Bold"/>
                <a:ea typeface="Inter Bold"/>
                <a:cs typeface="Inter Bold"/>
                <a:sym typeface="Inter Bold"/>
              </a:rPr>
              <a:t>attention_mask</a:t>
            </a:r>
            <a:r>
              <a:rPr lang="en-US" sz="2000">
                <a:solidFill>
                  <a:srgbClr val="000000"/>
                </a:solidFill>
                <a:latin typeface="Inter"/>
                <a:ea typeface="Inter"/>
                <a:cs typeface="Inter"/>
                <a:sym typeface="Inter"/>
              </a:rPr>
              <a:t> à l'aide du tokenizer </a:t>
            </a:r>
            <a:r>
              <a:rPr lang="en-US" sz="2000" b="true">
                <a:solidFill>
                  <a:srgbClr val="000000"/>
                </a:solidFill>
                <a:latin typeface="Inter Bold"/>
                <a:ea typeface="Inter Bold"/>
                <a:cs typeface="Inter Bold"/>
                <a:sym typeface="Inter Bold"/>
              </a:rPr>
              <a:t>MARBERT</a:t>
            </a:r>
            <a:r>
              <a:rPr lang="en-US" sz="2000">
                <a:solidFill>
                  <a:srgbClr val="000000"/>
                </a:solidFill>
                <a:latin typeface="Inter"/>
                <a:ea typeface="Inter"/>
                <a:cs typeface="Inter"/>
                <a:sym typeface="Inter"/>
              </a:rPr>
              <a:t>.</a:t>
            </a:r>
          </a:p>
        </p:txBody>
      </p:sp>
      <p:sp>
        <p:nvSpPr>
          <p:cNvPr name="TextBox 91" id="91"/>
          <p:cNvSpPr txBox="true"/>
          <p:nvPr/>
        </p:nvSpPr>
        <p:spPr>
          <a:xfrm rot="0">
            <a:off x="13587257" y="7239944"/>
            <a:ext cx="3960320" cy="1758949"/>
          </a:xfrm>
          <a:prstGeom prst="rect">
            <a:avLst/>
          </a:prstGeom>
        </p:spPr>
        <p:txBody>
          <a:bodyPr anchor="t" rtlCol="false" tIns="0" lIns="0" bIns="0" rIns="0">
            <a:spAutoFit/>
          </a:bodyPr>
          <a:lstStyle/>
          <a:p>
            <a:pPr algn="l">
              <a:lnSpc>
                <a:spcPts val="2800"/>
              </a:lnSpc>
            </a:pPr>
            <a:r>
              <a:rPr lang="en-US" sz="2000">
                <a:solidFill>
                  <a:srgbClr val="000000"/>
                </a:solidFill>
                <a:latin typeface="Inter"/>
                <a:ea typeface="Inter"/>
                <a:cs typeface="Inter"/>
                <a:sym typeface="Inter"/>
              </a:rPr>
              <a:t>La sortie de la couche dropout est envoyée dans une couche dense linéaire, qui produit des logits pour les classes offensant et non-offensant.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5143769" y="-4125826"/>
            <a:ext cx="13560749" cy="14830672"/>
            <a:chOff x="0" y="0"/>
            <a:chExt cx="891155" cy="974609"/>
          </a:xfrm>
        </p:grpSpPr>
        <p:sp>
          <p:nvSpPr>
            <p:cNvPr name="Freeform 3" id="3"/>
            <p:cNvSpPr/>
            <p:nvPr/>
          </p:nvSpPr>
          <p:spPr>
            <a:xfrm flipH="false" flipV="false" rot="0">
              <a:off x="0" y="0"/>
              <a:ext cx="891155" cy="974609"/>
            </a:xfrm>
            <a:custGeom>
              <a:avLst/>
              <a:gdLst/>
              <a:ahLst/>
              <a:cxnLst/>
              <a:rect r="r" b="b" t="t" l="l"/>
              <a:pathLst>
                <a:path h="974609" w="891155">
                  <a:moveTo>
                    <a:pt x="445578" y="0"/>
                  </a:moveTo>
                  <a:cubicBezTo>
                    <a:pt x="199492" y="0"/>
                    <a:pt x="0" y="218174"/>
                    <a:pt x="0" y="487305"/>
                  </a:cubicBezTo>
                  <a:cubicBezTo>
                    <a:pt x="0" y="756436"/>
                    <a:pt x="199492" y="974609"/>
                    <a:pt x="445578" y="974609"/>
                  </a:cubicBezTo>
                  <a:cubicBezTo>
                    <a:pt x="691663" y="974609"/>
                    <a:pt x="891155" y="756436"/>
                    <a:pt x="891155" y="487305"/>
                  </a:cubicBezTo>
                  <a:cubicBezTo>
                    <a:pt x="891155" y="218174"/>
                    <a:pt x="691663" y="0"/>
                    <a:pt x="445578" y="0"/>
                  </a:cubicBezTo>
                  <a:close/>
                </a:path>
              </a:pathLst>
            </a:custGeom>
            <a:solidFill>
              <a:srgbClr val="000000">
                <a:alpha val="0"/>
              </a:srgbClr>
            </a:solidFill>
            <a:ln w="19050" cap="sq">
              <a:solidFill>
                <a:srgbClr val="A6A6A6"/>
              </a:solidFill>
              <a:prstDash val="sysDot"/>
              <a:miter/>
            </a:ln>
          </p:spPr>
        </p:sp>
        <p:sp>
          <p:nvSpPr>
            <p:cNvPr name="TextBox 4" id="4"/>
            <p:cNvSpPr txBox="true"/>
            <p:nvPr/>
          </p:nvSpPr>
          <p:spPr>
            <a:xfrm>
              <a:off x="83546" y="53270"/>
              <a:ext cx="724064" cy="829970"/>
            </a:xfrm>
            <a:prstGeom prst="rect">
              <a:avLst/>
            </a:prstGeom>
          </p:spPr>
          <p:txBody>
            <a:bodyPr anchor="ctr" rtlCol="false" tIns="50800" lIns="50800" bIns="50800" rIns="50800"/>
            <a:lstStyle/>
            <a:p>
              <a:pPr algn="ctr">
                <a:lnSpc>
                  <a:spcPts val="2940"/>
                </a:lnSpc>
              </a:pPr>
            </a:p>
          </p:txBody>
        </p:sp>
      </p:grpSp>
      <p:grpSp>
        <p:nvGrpSpPr>
          <p:cNvPr name="Group 5" id="5"/>
          <p:cNvGrpSpPr/>
          <p:nvPr/>
        </p:nvGrpSpPr>
        <p:grpSpPr>
          <a:xfrm rot="0">
            <a:off x="8874179" y="2452711"/>
            <a:ext cx="363624" cy="363624"/>
            <a:chOff x="0" y="0"/>
            <a:chExt cx="484832" cy="484832"/>
          </a:xfrm>
        </p:grpSpPr>
        <p:grpSp>
          <p:nvGrpSpPr>
            <p:cNvPr name="Group 6" id="6"/>
            <p:cNvGrpSpPr/>
            <p:nvPr/>
          </p:nvGrpSpPr>
          <p:grpSpPr>
            <a:xfrm rot="0">
              <a:off x="0" y="0"/>
              <a:ext cx="484832" cy="484832"/>
              <a:chOff x="0" y="0"/>
              <a:chExt cx="813004" cy="813004"/>
            </a:xfrm>
          </p:grpSpPr>
          <p:sp>
            <p:nvSpPr>
              <p:cNvPr name="Freeform 7" id="7"/>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8" id="8"/>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9" id="9"/>
            <p:cNvGrpSpPr/>
            <p:nvPr/>
          </p:nvGrpSpPr>
          <p:grpSpPr>
            <a:xfrm rot="0">
              <a:off x="56447" y="51316"/>
              <a:ext cx="371937" cy="382200"/>
              <a:chOff x="0" y="0"/>
              <a:chExt cx="796469" cy="818446"/>
            </a:xfrm>
          </p:grpSpPr>
          <p:sp>
            <p:nvSpPr>
              <p:cNvPr name="Freeform 10" id="10"/>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1" id="11"/>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AutoShape 12" id="12"/>
          <p:cNvSpPr/>
          <p:nvPr/>
        </p:nvSpPr>
        <p:spPr>
          <a:xfrm flipH="true">
            <a:off x="778038" y="4940163"/>
            <a:ext cx="8277954" cy="6371679"/>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13" id="13"/>
          <p:cNvGrpSpPr/>
          <p:nvPr/>
        </p:nvGrpSpPr>
        <p:grpSpPr>
          <a:xfrm rot="0">
            <a:off x="8874179" y="4576539"/>
            <a:ext cx="363624" cy="363624"/>
            <a:chOff x="0" y="0"/>
            <a:chExt cx="484832" cy="484832"/>
          </a:xfrm>
        </p:grpSpPr>
        <p:grpSp>
          <p:nvGrpSpPr>
            <p:cNvPr name="Group 14" id="14"/>
            <p:cNvGrpSpPr/>
            <p:nvPr/>
          </p:nvGrpSpPr>
          <p:grpSpPr>
            <a:xfrm rot="0">
              <a:off x="0" y="0"/>
              <a:ext cx="484832" cy="484832"/>
              <a:chOff x="0" y="0"/>
              <a:chExt cx="813004" cy="813004"/>
            </a:xfrm>
          </p:grpSpPr>
          <p:sp>
            <p:nvSpPr>
              <p:cNvPr name="Freeform 15" id="15"/>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16" id="16"/>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17" id="17"/>
            <p:cNvGrpSpPr/>
            <p:nvPr/>
          </p:nvGrpSpPr>
          <p:grpSpPr>
            <a:xfrm rot="0">
              <a:off x="56447" y="51316"/>
              <a:ext cx="371937" cy="382200"/>
              <a:chOff x="0" y="0"/>
              <a:chExt cx="796469" cy="818446"/>
            </a:xfrm>
          </p:grpSpPr>
          <p:sp>
            <p:nvSpPr>
              <p:cNvPr name="Freeform 18" id="18"/>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9" id="19"/>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grpSp>
        <p:nvGrpSpPr>
          <p:cNvPr name="Group 20" id="20"/>
          <p:cNvGrpSpPr/>
          <p:nvPr/>
        </p:nvGrpSpPr>
        <p:grpSpPr>
          <a:xfrm rot="0">
            <a:off x="8874179" y="6346267"/>
            <a:ext cx="363624" cy="363624"/>
            <a:chOff x="0" y="0"/>
            <a:chExt cx="484832" cy="484832"/>
          </a:xfrm>
        </p:grpSpPr>
        <p:grpSp>
          <p:nvGrpSpPr>
            <p:cNvPr name="Group 21" id="21"/>
            <p:cNvGrpSpPr/>
            <p:nvPr/>
          </p:nvGrpSpPr>
          <p:grpSpPr>
            <a:xfrm rot="0">
              <a:off x="0" y="0"/>
              <a:ext cx="484832" cy="484832"/>
              <a:chOff x="0" y="0"/>
              <a:chExt cx="813004" cy="813004"/>
            </a:xfrm>
          </p:grpSpPr>
          <p:sp>
            <p:nvSpPr>
              <p:cNvPr name="Freeform 22" id="22"/>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23" id="23"/>
              <p:cNvSpPr txBox="true"/>
              <p:nvPr/>
            </p:nvSpPr>
            <p:spPr>
              <a:xfrm>
                <a:off x="76219" y="38119"/>
                <a:ext cx="660566" cy="698666"/>
              </a:xfrm>
              <a:prstGeom prst="rect">
                <a:avLst/>
              </a:prstGeom>
            </p:spPr>
            <p:txBody>
              <a:bodyPr anchor="ctr" rtlCol="false" tIns="43309" lIns="43309" bIns="43309" rIns="43309"/>
              <a:lstStyle/>
              <a:p>
                <a:pPr algn="ctr">
                  <a:lnSpc>
                    <a:spcPts val="2940"/>
                  </a:lnSpc>
                </a:pPr>
              </a:p>
            </p:txBody>
          </p:sp>
        </p:grpSp>
        <p:grpSp>
          <p:nvGrpSpPr>
            <p:cNvPr name="Group 24" id="24"/>
            <p:cNvGrpSpPr/>
            <p:nvPr/>
          </p:nvGrpSpPr>
          <p:grpSpPr>
            <a:xfrm rot="0">
              <a:off x="56447" y="51316"/>
              <a:ext cx="371937" cy="382200"/>
              <a:chOff x="0" y="0"/>
              <a:chExt cx="796469" cy="818446"/>
            </a:xfrm>
          </p:grpSpPr>
          <p:sp>
            <p:nvSpPr>
              <p:cNvPr name="Freeform 25" id="25"/>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26" id="26"/>
              <p:cNvSpPr txBox="true"/>
              <p:nvPr/>
            </p:nvSpPr>
            <p:spPr>
              <a:xfrm>
                <a:off x="74669" y="38629"/>
                <a:ext cx="647131" cy="703088"/>
              </a:xfrm>
              <a:prstGeom prst="rect">
                <a:avLst/>
              </a:prstGeom>
            </p:spPr>
            <p:txBody>
              <a:bodyPr anchor="ctr" rtlCol="false" tIns="43309" lIns="43309" bIns="43309" rIns="43309"/>
              <a:lstStyle/>
              <a:p>
                <a:pPr algn="ctr">
                  <a:lnSpc>
                    <a:spcPts val="2940"/>
                  </a:lnSpc>
                </a:pPr>
              </a:p>
            </p:txBody>
          </p:sp>
        </p:grpSp>
      </p:grpSp>
      <p:sp>
        <p:nvSpPr>
          <p:cNvPr name="TextBox 27" id="27"/>
          <p:cNvSpPr txBox="true"/>
          <p:nvPr/>
        </p:nvSpPr>
        <p:spPr>
          <a:xfrm rot="0">
            <a:off x="9946721" y="2328483"/>
            <a:ext cx="4857535" cy="2111374"/>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 99.54 %</a:t>
            </a:r>
          </a:p>
          <a:p>
            <a:pPr algn="l">
              <a:lnSpc>
                <a:spcPts val="2800"/>
              </a:lnSpc>
            </a:pPr>
            <a:r>
              <a:rPr lang="en-US" sz="2000" b="true">
                <a:solidFill>
                  <a:srgbClr val="000000"/>
                </a:solidFill>
                <a:latin typeface="Inter Bold"/>
                <a:ea typeface="Inter Bold"/>
                <a:cs typeface="Inter Bold"/>
                <a:sym typeface="Inter Bold"/>
              </a:rPr>
              <a:t>Precision : 99.54 %</a:t>
            </a:r>
          </a:p>
          <a:p>
            <a:pPr algn="l">
              <a:lnSpc>
                <a:spcPts val="2800"/>
              </a:lnSpc>
            </a:pPr>
            <a:r>
              <a:rPr lang="en-US" sz="2000" b="true">
                <a:solidFill>
                  <a:srgbClr val="000000"/>
                </a:solidFill>
                <a:latin typeface="Inter Bold"/>
                <a:ea typeface="Inter Bold"/>
                <a:cs typeface="Inter Bold"/>
                <a:sym typeface="Inter Bold"/>
              </a:rPr>
              <a:t>Recall : 99.61 %</a:t>
            </a:r>
          </a:p>
          <a:p>
            <a:pPr algn="l">
              <a:lnSpc>
                <a:spcPts val="2800"/>
              </a:lnSpc>
            </a:pPr>
            <a:r>
              <a:rPr lang="en-US" sz="2000" b="true">
                <a:solidFill>
                  <a:srgbClr val="000000"/>
                </a:solidFill>
                <a:latin typeface="Inter Bold"/>
                <a:ea typeface="Inter Bold"/>
                <a:cs typeface="Inter Bold"/>
                <a:sym typeface="Inter Bold"/>
              </a:rPr>
              <a:t>F1-Score : 99.57 %</a:t>
            </a:r>
          </a:p>
          <a:p>
            <a:pPr algn="l">
              <a:lnSpc>
                <a:spcPts val="2800"/>
              </a:lnSpc>
            </a:pPr>
          </a:p>
          <a:p>
            <a:pPr algn="l">
              <a:lnSpc>
                <a:spcPts val="2800"/>
              </a:lnSpc>
            </a:pPr>
          </a:p>
        </p:txBody>
      </p:sp>
      <p:sp>
        <p:nvSpPr>
          <p:cNvPr name="TextBox 28" id="28"/>
          <p:cNvSpPr txBox="true"/>
          <p:nvPr/>
        </p:nvSpPr>
        <p:spPr>
          <a:xfrm rot="0">
            <a:off x="9881689" y="4311492"/>
            <a:ext cx="4851825"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Validation :</a:t>
            </a:r>
          </a:p>
        </p:txBody>
      </p:sp>
      <p:sp>
        <p:nvSpPr>
          <p:cNvPr name="AutoShape 29" id="29"/>
          <p:cNvSpPr/>
          <p:nvPr/>
        </p:nvSpPr>
        <p:spPr>
          <a:xfrm flipH="true">
            <a:off x="778038" y="6709891"/>
            <a:ext cx="8277954" cy="4601951"/>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sp>
        <p:nvSpPr>
          <p:cNvPr name="AutoShape 30" id="30"/>
          <p:cNvSpPr/>
          <p:nvPr/>
        </p:nvSpPr>
        <p:spPr>
          <a:xfrm flipH="true">
            <a:off x="778038" y="2816335"/>
            <a:ext cx="8277954" cy="8495507"/>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none" len="sm" w="sm"/>
          </a:ln>
        </p:spPr>
      </p:sp>
      <p:grpSp>
        <p:nvGrpSpPr>
          <p:cNvPr name="Group 31" id="31"/>
          <p:cNvGrpSpPr/>
          <p:nvPr/>
        </p:nvGrpSpPr>
        <p:grpSpPr>
          <a:xfrm rot="-5400000">
            <a:off x="0" y="8429301"/>
            <a:ext cx="1857699" cy="1857699"/>
            <a:chOff x="0" y="0"/>
            <a:chExt cx="2476932" cy="2476932"/>
          </a:xfrm>
        </p:grpSpPr>
        <p:grpSp>
          <p:nvGrpSpPr>
            <p:cNvPr name="Group 32" id="32"/>
            <p:cNvGrpSpPr/>
            <p:nvPr/>
          </p:nvGrpSpPr>
          <p:grpSpPr>
            <a:xfrm rot="0">
              <a:off x="0" y="0"/>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0" y="1238466"/>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8" id="38"/>
            <p:cNvGrpSpPr/>
            <p:nvPr/>
          </p:nvGrpSpPr>
          <p:grpSpPr>
            <a:xfrm rot="0">
              <a:off x="1238466"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1" id="41"/>
          <p:cNvGrpSpPr/>
          <p:nvPr/>
        </p:nvGrpSpPr>
        <p:grpSpPr>
          <a:xfrm rot="5400000">
            <a:off x="15736621" y="860230"/>
            <a:ext cx="1857699" cy="1857699"/>
            <a:chOff x="0" y="0"/>
            <a:chExt cx="2476932" cy="2476932"/>
          </a:xfrm>
        </p:grpSpPr>
        <p:grpSp>
          <p:nvGrpSpPr>
            <p:cNvPr name="Group 42" id="42"/>
            <p:cNvGrpSpPr/>
            <p:nvPr/>
          </p:nvGrpSpPr>
          <p:grpSpPr>
            <a:xfrm rot="0">
              <a:off x="0" y="0"/>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0" y="1238466"/>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8" id="48"/>
            <p:cNvGrpSpPr/>
            <p:nvPr/>
          </p:nvGrpSpPr>
          <p:grpSpPr>
            <a:xfrm rot="0">
              <a:off x="1238466" y="0"/>
              <a:ext cx="1238466" cy="123846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51" id="51"/>
          <p:cNvGrpSpPr/>
          <p:nvPr/>
        </p:nvGrpSpPr>
        <p:grpSpPr>
          <a:xfrm rot="0">
            <a:off x="15927121" y="7025820"/>
            <a:ext cx="2348114" cy="3522171"/>
            <a:chOff x="0" y="0"/>
            <a:chExt cx="3130819" cy="4696228"/>
          </a:xfrm>
        </p:grpSpPr>
        <p:grpSp>
          <p:nvGrpSpPr>
            <p:cNvPr name="Group 52" id="52"/>
            <p:cNvGrpSpPr/>
            <p:nvPr/>
          </p:nvGrpSpPr>
          <p:grpSpPr>
            <a:xfrm rot="5400000">
              <a:off x="0" y="0"/>
              <a:ext cx="1565409" cy="156540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4" id="5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5" id="55"/>
            <p:cNvGrpSpPr/>
            <p:nvPr/>
          </p:nvGrpSpPr>
          <p:grpSpPr>
            <a:xfrm rot="5400000">
              <a:off x="1565409" y="1565409"/>
              <a:ext cx="1565409" cy="1565409"/>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7" id="5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8" id="58"/>
            <p:cNvGrpSpPr/>
            <p:nvPr/>
          </p:nvGrpSpPr>
          <p:grpSpPr>
            <a:xfrm rot="5400000">
              <a:off x="0" y="3130819"/>
              <a:ext cx="1565409" cy="1565409"/>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0" id="6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61" id="61"/>
          <p:cNvGrpSpPr/>
          <p:nvPr/>
        </p:nvGrpSpPr>
        <p:grpSpPr>
          <a:xfrm rot="5400000">
            <a:off x="4352632" y="1202051"/>
            <a:ext cx="1174057" cy="1174057"/>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3" id="63"/>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4" id="64"/>
          <p:cNvGrpSpPr/>
          <p:nvPr/>
        </p:nvGrpSpPr>
        <p:grpSpPr>
          <a:xfrm rot="5400000">
            <a:off x="2102907" y="7255244"/>
            <a:ext cx="1174057" cy="1174057"/>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6" id="66"/>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7" id="67"/>
          <p:cNvGrpSpPr/>
          <p:nvPr/>
        </p:nvGrpSpPr>
        <p:grpSpPr>
          <a:xfrm rot="5400000">
            <a:off x="5517186" y="1202051"/>
            <a:ext cx="1174057" cy="1174057"/>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9" id="69"/>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70" id="70"/>
          <p:cNvGrpSpPr/>
          <p:nvPr/>
        </p:nvGrpSpPr>
        <p:grpSpPr>
          <a:xfrm rot="5400000">
            <a:off x="928850" y="7255244"/>
            <a:ext cx="1174057" cy="1174057"/>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2" id="72"/>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sp>
        <p:nvSpPr>
          <p:cNvPr name="TextBox 73" id="73"/>
          <p:cNvSpPr txBox="true"/>
          <p:nvPr/>
        </p:nvSpPr>
        <p:spPr>
          <a:xfrm rot="0">
            <a:off x="9946721" y="4850789"/>
            <a:ext cx="4721760" cy="2111374"/>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 83.44 %</a:t>
            </a:r>
          </a:p>
          <a:p>
            <a:pPr algn="l">
              <a:lnSpc>
                <a:spcPts val="2800"/>
              </a:lnSpc>
            </a:pPr>
            <a:r>
              <a:rPr lang="en-US" sz="2000" b="true">
                <a:solidFill>
                  <a:srgbClr val="000000"/>
                </a:solidFill>
                <a:latin typeface="Inter Bold"/>
                <a:ea typeface="Inter Bold"/>
                <a:cs typeface="Inter Bold"/>
                <a:sym typeface="Inter Bold"/>
              </a:rPr>
              <a:t>Precision : 82.89 %</a:t>
            </a:r>
          </a:p>
          <a:p>
            <a:pPr algn="l">
              <a:lnSpc>
                <a:spcPts val="2800"/>
              </a:lnSpc>
            </a:pPr>
            <a:r>
              <a:rPr lang="en-US" sz="2000" b="true">
                <a:solidFill>
                  <a:srgbClr val="000000"/>
                </a:solidFill>
                <a:latin typeface="Inter Bold"/>
                <a:ea typeface="Inter Bold"/>
                <a:cs typeface="Inter Bold"/>
                <a:sym typeface="Inter Bold"/>
              </a:rPr>
              <a:t>Recall : 87.13 %</a:t>
            </a:r>
          </a:p>
          <a:p>
            <a:pPr algn="l">
              <a:lnSpc>
                <a:spcPts val="2800"/>
              </a:lnSpc>
            </a:pPr>
            <a:r>
              <a:rPr lang="en-US" sz="2000" b="true">
                <a:solidFill>
                  <a:srgbClr val="000000"/>
                </a:solidFill>
                <a:latin typeface="Inter Bold"/>
                <a:ea typeface="Inter Bold"/>
                <a:cs typeface="Inter Bold"/>
                <a:sym typeface="Inter Bold"/>
              </a:rPr>
              <a:t>F1-Score : 84.96 %</a:t>
            </a:r>
          </a:p>
          <a:p>
            <a:pPr algn="l">
              <a:lnSpc>
                <a:spcPts val="2800"/>
              </a:lnSpc>
            </a:pPr>
          </a:p>
          <a:p>
            <a:pPr algn="l">
              <a:lnSpc>
                <a:spcPts val="2800"/>
              </a:lnSpc>
            </a:pPr>
          </a:p>
        </p:txBody>
      </p:sp>
      <p:sp>
        <p:nvSpPr>
          <p:cNvPr name="TextBox 74" id="74"/>
          <p:cNvSpPr txBox="true"/>
          <p:nvPr/>
        </p:nvSpPr>
        <p:spPr>
          <a:xfrm rot="0">
            <a:off x="9881689" y="1775689"/>
            <a:ext cx="5340476"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Entraînement :</a:t>
            </a:r>
          </a:p>
        </p:txBody>
      </p:sp>
      <p:sp>
        <p:nvSpPr>
          <p:cNvPr name="TextBox 75" id="75"/>
          <p:cNvSpPr txBox="true"/>
          <p:nvPr/>
        </p:nvSpPr>
        <p:spPr>
          <a:xfrm rot="0">
            <a:off x="9881689" y="7277757"/>
            <a:ext cx="4721760" cy="2111374"/>
          </a:xfrm>
          <a:prstGeom prst="rect">
            <a:avLst/>
          </a:prstGeom>
        </p:spPr>
        <p:txBody>
          <a:bodyPr anchor="t" rtlCol="false" tIns="0" lIns="0" bIns="0" rIns="0">
            <a:spAutoFit/>
          </a:bodyPr>
          <a:lstStyle/>
          <a:p>
            <a:pPr algn="l">
              <a:lnSpc>
                <a:spcPts val="2800"/>
              </a:lnSpc>
            </a:pPr>
            <a:r>
              <a:rPr lang="en-US" sz="2000" b="true">
                <a:solidFill>
                  <a:srgbClr val="000000"/>
                </a:solidFill>
                <a:latin typeface="Inter Bold"/>
                <a:ea typeface="Inter Bold"/>
                <a:cs typeface="Inter Bold"/>
                <a:sym typeface="Inter Bold"/>
              </a:rPr>
              <a:t>Accuracy : 83.68 %</a:t>
            </a:r>
          </a:p>
          <a:p>
            <a:pPr algn="l">
              <a:lnSpc>
                <a:spcPts val="2800"/>
              </a:lnSpc>
            </a:pPr>
            <a:r>
              <a:rPr lang="en-US" sz="2000" b="true">
                <a:solidFill>
                  <a:srgbClr val="000000"/>
                </a:solidFill>
                <a:latin typeface="Inter Bold"/>
                <a:ea typeface="Inter Bold"/>
                <a:cs typeface="Inter Bold"/>
                <a:sym typeface="Inter Bold"/>
              </a:rPr>
              <a:t>Precision : 83.24 %</a:t>
            </a:r>
          </a:p>
          <a:p>
            <a:pPr algn="l">
              <a:lnSpc>
                <a:spcPts val="2800"/>
              </a:lnSpc>
            </a:pPr>
            <a:r>
              <a:rPr lang="en-US" sz="2000" b="true">
                <a:solidFill>
                  <a:srgbClr val="000000"/>
                </a:solidFill>
                <a:latin typeface="Inter Bold"/>
                <a:ea typeface="Inter Bold"/>
                <a:cs typeface="Inter Bold"/>
                <a:sym typeface="Inter Bold"/>
              </a:rPr>
              <a:t>Recall : 87.11 %</a:t>
            </a:r>
          </a:p>
          <a:p>
            <a:pPr algn="l">
              <a:lnSpc>
                <a:spcPts val="2800"/>
              </a:lnSpc>
            </a:pPr>
            <a:r>
              <a:rPr lang="en-US" sz="2000" b="true">
                <a:solidFill>
                  <a:srgbClr val="000000"/>
                </a:solidFill>
                <a:latin typeface="Inter Bold"/>
                <a:ea typeface="Inter Bold"/>
                <a:cs typeface="Inter Bold"/>
                <a:sym typeface="Inter Bold"/>
              </a:rPr>
              <a:t>F1-Score : 85.13 %</a:t>
            </a:r>
          </a:p>
          <a:p>
            <a:pPr algn="l">
              <a:lnSpc>
                <a:spcPts val="2800"/>
              </a:lnSpc>
            </a:pPr>
          </a:p>
          <a:p>
            <a:pPr algn="l">
              <a:lnSpc>
                <a:spcPts val="2800"/>
              </a:lnSpc>
            </a:pPr>
          </a:p>
        </p:txBody>
      </p:sp>
      <p:sp>
        <p:nvSpPr>
          <p:cNvPr name="TextBox 76" id="76"/>
          <p:cNvSpPr txBox="true"/>
          <p:nvPr/>
        </p:nvSpPr>
        <p:spPr>
          <a:xfrm rot="0">
            <a:off x="9881689" y="6762138"/>
            <a:ext cx="6045433" cy="372744"/>
          </a:xfrm>
          <a:prstGeom prst="rect">
            <a:avLst/>
          </a:prstGeom>
        </p:spPr>
        <p:txBody>
          <a:bodyPr anchor="t" rtlCol="false" tIns="0" lIns="0" bIns="0" rIns="0">
            <a:spAutoFit/>
          </a:bodyPr>
          <a:lstStyle/>
          <a:p>
            <a:pPr algn="l">
              <a:lnSpc>
                <a:spcPts val="3080"/>
              </a:lnSpc>
            </a:pPr>
            <a:r>
              <a:rPr lang="en-US" sz="2200" b="true">
                <a:solidFill>
                  <a:srgbClr val="FF3131"/>
                </a:solidFill>
                <a:latin typeface="Inter Bold"/>
                <a:ea typeface="Inter Bold"/>
                <a:cs typeface="Inter Bold"/>
                <a:sym typeface="Inter Bold"/>
              </a:rPr>
              <a:t>Test :</a:t>
            </a:r>
          </a:p>
        </p:txBody>
      </p:sp>
      <p:sp>
        <p:nvSpPr>
          <p:cNvPr name="TextBox 77" id="77"/>
          <p:cNvSpPr txBox="true"/>
          <p:nvPr/>
        </p:nvSpPr>
        <p:spPr>
          <a:xfrm rot="0">
            <a:off x="1859968" y="4735921"/>
            <a:ext cx="5345914" cy="1406525"/>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Résultats et Évaluation</a:t>
            </a:r>
          </a:p>
        </p:txBody>
      </p:sp>
      <p:sp>
        <p:nvSpPr>
          <p:cNvPr name="TextBox 78" id="78"/>
          <p:cNvSpPr txBox="true"/>
          <p:nvPr/>
        </p:nvSpPr>
        <p:spPr>
          <a:xfrm rot="0">
            <a:off x="1859968" y="3741511"/>
            <a:ext cx="4831275" cy="251460"/>
          </a:xfrm>
          <a:prstGeom prst="rect">
            <a:avLst/>
          </a:prstGeom>
        </p:spPr>
        <p:txBody>
          <a:bodyPr anchor="t" rtlCol="false" tIns="0" lIns="0" bIns="0" rIns="0">
            <a:spAutoFit/>
          </a:bodyPr>
          <a:lstStyle/>
          <a:p>
            <a:pPr algn="l">
              <a:lnSpc>
                <a:spcPts val="1979"/>
              </a:lnSpc>
              <a:spcBef>
                <a:spcPct val="0"/>
              </a:spcBef>
            </a:pPr>
            <a:r>
              <a:rPr lang="en-US" b="true" sz="1799">
                <a:solidFill>
                  <a:srgbClr val="FF5757"/>
                </a:solidFill>
                <a:latin typeface="Inter Bold"/>
                <a:ea typeface="Inter Bold"/>
                <a:cs typeface="Inter Bold"/>
                <a:sym typeface="Inter Bold"/>
              </a:rPr>
              <a:t>Performances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TextBox 25" id="25"/>
          <p:cNvSpPr txBox="true"/>
          <p:nvPr/>
        </p:nvSpPr>
        <p:spPr>
          <a:xfrm rot="0">
            <a:off x="2211444" y="1884658"/>
            <a:ext cx="5345914" cy="2101850"/>
          </a:xfrm>
          <a:prstGeom prst="rect">
            <a:avLst/>
          </a:prstGeom>
        </p:spPr>
        <p:txBody>
          <a:bodyPr anchor="t" rtlCol="false" tIns="0" lIns="0" bIns="0" rIns="0">
            <a:spAutoFit/>
          </a:bodyPr>
          <a:lstStyle/>
          <a:p>
            <a:pPr algn="l">
              <a:lnSpc>
                <a:spcPts val="5500"/>
              </a:lnSpc>
            </a:pPr>
            <a:r>
              <a:rPr lang="en-US" sz="5000" spc="-50" b="true">
                <a:solidFill>
                  <a:srgbClr val="000000"/>
                </a:solidFill>
                <a:latin typeface="Libre Baskerville Bold"/>
                <a:ea typeface="Libre Baskerville Bold"/>
                <a:cs typeface="Libre Baskerville Bold"/>
                <a:sym typeface="Libre Baskerville Bold"/>
              </a:rPr>
              <a:t>C’est quoi un Discours de Haine</a:t>
            </a:r>
          </a:p>
        </p:txBody>
      </p:sp>
      <p:grpSp>
        <p:nvGrpSpPr>
          <p:cNvPr name="Group 26" id="26"/>
          <p:cNvGrpSpPr/>
          <p:nvPr/>
        </p:nvGrpSpPr>
        <p:grpSpPr>
          <a:xfrm rot="0">
            <a:off x="7928833" y="2532358"/>
            <a:ext cx="7432362" cy="4806885"/>
            <a:chOff x="0" y="0"/>
            <a:chExt cx="1957495" cy="1266011"/>
          </a:xfrm>
        </p:grpSpPr>
        <p:sp>
          <p:nvSpPr>
            <p:cNvPr name="Freeform 27" id="27"/>
            <p:cNvSpPr/>
            <p:nvPr/>
          </p:nvSpPr>
          <p:spPr>
            <a:xfrm flipH="false" flipV="false" rot="0">
              <a:off x="0" y="0"/>
              <a:ext cx="1957494" cy="1266011"/>
            </a:xfrm>
            <a:custGeom>
              <a:avLst/>
              <a:gdLst/>
              <a:ahLst/>
              <a:cxnLst/>
              <a:rect r="r" b="b" t="t" l="l"/>
              <a:pathLst>
                <a:path h="1266011" w="1957494">
                  <a:moveTo>
                    <a:pt x="31250" y="0"/>
                  </a:moveTo>
                  <a:lnTo>
                    <a:pt x="1926245" y="0"/>
                  </a:lnTo>
                  <a:cubicBezTo>
                    <a:pt x="1943504" y="0"/>
                    <a:pt x="1957494" y="13991"/>
                    <a:pt x="1957494" y="31250"/>
                  </a:cubicBezTo>
                  <a:lnTo>
                    <a:pt x="1957494" y="1234761"/>
                  </a:lnTo>
                  <a:cubicBezTo>
                    <a:pt x="1957494" y="1243049"/>
                    <a:pt x="1954202" y="1250998"/>
                    <a:pt x="1948342" y="1256858"/>
                  </a:cubicBezTo>
                  <a:cubicBezTo>
                    <a:pt x="1942481" y="1262718"/>
                    <a:pt x="1934533" y="1266011"/>
                    <a:pt x="1926245" y="1266011"/>
                  </a:cubicBezTo>
                  <a:lnTo>
                    <a:pt x="31250" y="1266011"/>
                  </a:lnTo>
                  <a:cubicBezTo>
                    <a:pt x="13991" y="1266011"/>
                    <a:pt x="0" y="1252020"/>
                    <a:pt x="0" y="1234761"/>
                  </a:cubicBezTo>
                  <a:lnTo>
                    <a:pt x="0" y="31250"/>
                  </a:lnTo>
                  <a:cubicBezTo>
                    <a:pt x="0" y="13991"/>
                    <a:pt x="13991" y="0"/>
                    <a:pt x="31250" y="0"/>
                  </a:cubicBezTo>
                  <a:close/>
                </a:path>
              </a:pathLst>
            </a:custGeom>
            <a:solidFill>
              <a:srgbClr val="FFFFFF">
                <a:alpha val="60784"/>
              </a:srgbClr>
            </a:solidFill>
            <a:ln cap="rnd">
              <a:noFill/>
              <a:prstDash val="sysDot"/>
              <a:round/>
            </a:ln>
          </p:spPr>
        </p:sp>
        <p:sp>
          <p:nvSpPr>
            <p:cNvPr name="TextBox 28" id="28"/>
            <p:cNvSpPr txBox="true"/>
            <p:nvPr/>
          </p:nvSpPr>
          <p:spPr>
            <a:xfrm>
              <a:off x="0" y="19050"/>
              <a:ext cx="1957495" cy="1246961"/>
            </a:xfrm>
            <a:prstGeom prst="rect">
              <a:avLst/>
            </a:prstGeom>
          </p:spPr>
          <p:txBody>
            <a:bodyPr anchor="ctr" rtlCol="false" tIns="50800" lIns="50800" bIns="50800" rIns="50800"/>
            <a:lstStyle/>
            <a:p>
              <a:pPr algn="ctr">
                <a:lnSpc>
                  <a:spcPts val="1979"/>
                </a:lnSpc>
              </a:pPr>
            </a:p>
          </p:txBody>
        </p:sp>
      </p:grpSp>
      <p:sp>
        <p:nvSpPr>
          <p:cNvPr name="TextBox 29" id="29"/>
          <p:cNvSpPr txBox="true"/>
          <p:nvPr/>
        </p:nvSpPr>
        <p:spPr>
          <a:xfrm rot="0">
            <a:off x="2211444" y="4298027"/>
            <a:ext cx="5001268" cy="2192654"/>
          </a:xfrm>
          <a:prstGeom prst="rect">
            <a:avLst/>
          </a:prstGeom>
        </p:spPr>
        <p:txBody>
          <a:bodyPr anchor="t" rtlCol="false" tIns="0" lIns="0" bIns="0" rIns="0">
            <a:spAutoFit/>
          </a:bodyPr>
          <a:lstStyle/>
          <a:p>
            <a:pPr algn="l">
              <a:lnSpc>
                <a:spcPts val="2520"/>
              </a:lnSpc>
            </a:pPr>
            <a:r>
              <a:rPr lang="en-US" sz="1800" spc="-36" b="true">
                <a:solidFill>
                  <a:srgbClr val="595A5D"/>
                </a:solidFill>
                <a:latin typeface="Inter Bold"/>
                <a:ea typeface="Inter Bold"/>
                <a:cs typeface="Inter Bold"/>
                <a:sym typeface="Inter Bold"/>
              </a:rPr>
              <a:t> </a:t>
            </a:r>
            <a:r>
              <a:rPr lang="en-US" sz="1800" spc="-36" b="true">
                <a:solidFill>
                  <a:srgbClr val="595A5D"/>
                </a:solidFill>
                <a:latin typeface="Inter Bold"/>
                <a:ea typeface="Inter Bold"/>
                <a:cs typeface="Inter Bold"/>
                <a:sym typeface="Inter Bold"/>
              </a:rPr>
              <a:t>Le discours de haine est toute forme d'expression qui vise à attaquer, humilier ou discriminer une personne ou un groupe en raison de leur origine ethnique, de leur religion, de leur identité de genre, de leur apparence physique, de leur handicap ou de toute autre caractéristique identitaire.</a:t>
            </a:r>
          </a:p>
        </p:txBody>
      </p:sp>
      <p:grpSp>
        <p:nvGrpSpPr>
          <p:cNvPr name="Group 30" id="30"/>
          <p:cNvGrpSpPr/>
          <p:nvPr/>
        </p:nvGrpSpPr>
        <p:grpSpPr>
          <a:xfrm rot="5400000">
            <a:off x="5404085" y="8037505"/>
            <a:ext cx="928850" cy="1857699"/>
            <a:chOff x="0" y="0"/>
            <a:chExt cx="1238466" cy="2476932"/>
          </a:xfrm>
        </p:grpSpPr>
        <p:grpSp>
          <p:nvGrpSpPr>
            <p:cNvPr name="Group 31" id="31"/>
            <p:cNvGrpSpPr/>
            <p:nvPr/>
          </p:nvGrpSpPr>
          <p:grpSpPr>
            <a:xfrm rot="0">
              <a:off x="0" y="0"/>
              <a:ext cx="1238466" cy="123846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3" id="3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4" id="34"/>
            <p:cNvGrpSpPr/>
            <p:nvPr/>
          </p:nvGrpSpPr>
          <p:grpSpPr>
            <a:xfrm rot="0">
              <a:off x="0" y="1238466"/>
              <a:ext cx="1238466" cy="123846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6" id="3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7" id="37"/>
          <p:cNvGrpSpPr/>
          <p:nvPr/>
        </p:nvGrpSpPr>
        <p:grpSpPr>
          <a:xfrm rot="5400000">
            <a:off x="5819437" y="464425"/>
            <a:ext cx="1857699" cy="928850"/>
            <a:chOff x="0" y="0"/>
            <a:chExt cx="2476932" cy="1238466"/>
          </a:xfrm>
        </p:grpSpPr>
        <p:grpSp>
          <p:nvGrpSpPr>
            <p:cNvPr name="Group 38" id="38"/>
            <p:cNvGrpSpPr/>
            <p:nvPr/>
          </p:nvGrpSpPr>
          <p:grpSpPr>
            <a:xfrm rot="0">
              <a:off x="0"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1" id="41"/>
            <p:cNvGrpSpPr/>
            <p:nvPr/>
          </p:nvGrpSpPr>
          <p:grpSpPr>
            <a:xfrm rot="0">
              <a:off x="1238466" y="0"/>
              <a:ext cx="1238466" cy="123846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3" id="4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44" id="44"/>
          <p:cNvSpPr/>
          <p:nvPr/>
        </p:nvSpPr>
        <p:spPr>
          <a:xfrm flipH="false" flipV="false" rot="0">
            <a:off x="8127589" y="2799103"/>
            <a:ext cx="7019924" cy="4320229"/>
          </a:xfrm>
          <a:custGeom>
            <a:avLst/>
            <a:gdLst/>
            <a:ahLst/>
            <a:cxnLst/>
            <a:rect r="r" b="b" t="t" l="l"/>
            <a:pathLst>
              <a:path h="4320229" w="7019924">
                <a:moveTo>
                  <a:pt x="0" y="0"/>
                </a:moveTo>
                <a:lnTo>
                  <a:pt x="7019924" y="0"/>
                </a:lnTo>
                <a:lnTo>
                  <a:pt x="7019924" y="4320229"/>
                </a:lnTo>
                <a:lnTo>
                  <a:pt x="0" y="4320229"/>
                </a:lnTo>
                <a:lnTo>
                  <a:pt x="0" y="0"/>
                </a:lnTo>
                <a:close/>
              </a:path>
            </a:pathLst>
          </a:custGeom>
          <a:blipFill>
            <a:blip r:embed="rId2">
              <a:alphaModFix amt="70000"/>
            </a:blip>
            <a:stretch>
              <a:fillRect l="0" t="-1596" r="0" b="-8194"/>
            </a:stretch>
          </a:blipFill>
        </p:spPr>
      </p:sp>
      <p:sp>
        <p:nvSpPr>
          <p:cNvPr name="Freeform 45" id="45"/>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3"/>
            <a:stretch>
              <a:fillRect l="0" t="0" r="0" b="0"/>
            </a:stretch>
          </a:blipFill>
        </p:spPr>
      </p:sp>
      <p:sp>
        <p:nvSpPr>
          <p:cNvPr name="Freeform 46" id="46"/>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4"/>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0">
            <a:off x="8374163" y="-23657"/>
            <a:ext cx="2684561" cy="2684561"/>
            <a:chOff x="0" y="0"/>
            <a:chExt cx="3579415" cy="3579415"/>
          </a:xfrm>
        </p:grpSpPr>
        <p:grpSp>
          <p:nvGrpSpPr>
            <p:cNvPr name="Group 23" id="23"/>
            <p:cNvGrpSpPr/>
            <p:nvPr/>
          </p:nvGrpSpPr>
          <p:grpSpPr>
            <a:xfrm rot="0">
              <a:off x="0" y="0"/>
              <a:ext cx="1789708" cy="178970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0" y="1789708"/>
              <a:ext cx="1789708" cy="178970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1789708" y="0"/>
              <a:ext cx="1789708" cy="178970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2" id="32"/>
          <p:cNvGrpSpPr/>
          <p:nvPr/>
        </p:nvGrpSpPr>
        <p:grpSpPr>
          <a:xfrm rot="-10800000">
            <a:off x="15596457" y="7602439"/>
            <a:ext cx="2684561" cy="2684561"/>
            <a:chOff x="0" y="0"/>
            <a:chExt cx="3579415" cy="3579415"/>
          </a:xfrm>
        </p:grpSpPr>
        <p:grpSp>
          <p:nvGrpSpPr>
            <p:cNvPr name="Group 33" id="33"/>
            <p:cNvGrpSpPr/>
            <p:nvPr/>
          </p:nvGrpSpPr>
          <p:grpSpPr>
            <a:xfrm rot="0">
              <a:off x="0" y="0"/>
              <a:ext cx="1789708" cy="178970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6" id="36"/>
            <p:cNvGrpSpPr/>
            <p:nvPr/>
          </p:nvGrpSpPr>
          <p:grpSpPr>
            <a:xfrm rot="0">
              <a:off x="0" y="1789708"/>
              <a:ext cx="1789708" cy="178970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1789708" y="0"/>
              <a:ext cx="1789708" cy="178970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2" id="42"/>
          <p:cNvGrpSpPr/>
          <p:nvPr/>
        </p:nvGrpSpPr>
        <p:grpSpPr>
          <a:xfrm rot="0">
            <a:off x="10330666" y="2795201"/>
            <a:ext cx="5265791" cy="4696598"/>
            <a:chOff x="0" y="0"/>
            <a:chExt cx="1386875" cy="1236964"/>
          </a:xfrm>
        </p:grpSpPr>
        <p:sp>
          <p:nvSpPr>
            <p:cNvPr name="Freeform 43" id="43"/>
            <p:cNvSpPr/>
            <p:nvPr/>
          </p:nvSpPr>
          <p:spPr>
            <a:xfrm flipH="false" flipV="false" rot="0">
              <a:off x="0" y="0"/>
              <a:ext cx="1386875" cy="1236964"/>
            </a:xfrm>
            <a:custGeom>
              <a:avLst/>
              <a:gdLst/>
              <a:ahLst/>
              <a:cxnLst/>
              <a:rect r="r" b="b" t="t" l="l"/>
              <a:pathLst>
                <a:path h="1236964" w="1386875">
                  <a:moveTo>
                    <a:pt x="44107" y="0"/>
                  </a:moveTo>
                  <a:lnTo>
                    <a:pt x="1342768" y="0"/>
                  </a:lnTo>
                  <a:cubicBezTo>
                    <a:pt x="1367128" y="0"/>
                    <a:pt x="1386875" y="19747"/>
                    <a:pt x="1386875" y="44107"/>
                  </a:cubicBezTo>
                  <a:lnTo>
                    <a:pt x="1386875" y="1192857"/>
                  </a:lnTo>
                  <a:cubicBezTo>
                    <a:pt x="1386875" y="1217217"/>
                    <a:pt x="1367128" y="1236964"/>
                    <a:pt x="1342768" y="1236964"/>
                  </a:cubicBezTo>
                  <a:lnTo>
                    <a:pt x="44107" y="1236964"/>
                  </a:lnTo>
                  <a:cubicBezTo>
                    <a:pt x="19747" y="1236964"/>
                    <a:pt x="0" y="1217217"/>
                    <a:pt x="0" y="1192857"/>
                  </a:cubicBezTo>
                  <a:lnTo>
                    <a:pt x="0" y="44107"/>
                  </a:lnTo>
                  <a:cubicBezTo>
                    <a:pt x="0" y="19747"/>
                    <a:pt x="19747" y="0"/>
                    <a:pt x="44107" y="0"/>
                  </a:cubicBezTo>
                  <a:close/>
                </a:path>
              </a:pathLst>
            </a:custGeom>
            <a:solidFill>
              <a:srgbClr val="000000">
                <a:alpha val="0"/>
              </a:srgbClr>
            </a:solidFill>
            <a:ln w="9525" cap="rnd">
              <a:solidFill>
                <a:srgbClr val="A6A6A6"/>
              </a:solidFill>
              <a:prstDash val="solid"/>
              <a:round/>
            </a:ln>
          </p:spPr>
        </p:sp>
        <p:sp>
          <p:nvSpPr>
            <p:cNvPr name="TextBox 44" id="44"/>
            <p:cNvSpPr txBox="true"/>
            <p:nvPr/>
          </p:nvSpPr>
          <p:spPr>
            <a:xfrm>
              <a:off x="0" y="19050"/>
              <a:ext cx="1386875" cy="1217914"/>
            </a:xfrm>
            <a:prstGeom prst="rect">
              <a:avLst/>
            </a:prstGeom>
          </p:spPr>
          <p:txBody>
            <a:bodyPr anchor="ctr" rtlCol="false" tIns="50800" lIns="50800" bIns="50800" rIns="50800"/>
            <a:lstStyle/>
            <a:p>
              <a:pPr algn="ctr">
                <a:lnSpc>
                  <a:spcPts val="1979"/>
                </a:lnSpc>
              </a:pPr>
            </a:p>
          </p:txBody>
        </p:sp>
      </p:grpSp>
      <p:sp>
        <p:nvSpPr>
          <p:cNvPr name="Freeform 45" id="45"/>
          <p:cNvSpPr/>
          <p:nvPr/>
        </p:nvSpPr>
        <p:spPr>
          <a:xfrm flipH="false" flipV="false" rot="0">
            <a:off x="1584964" y="2413396"/>
            <a:ext cx="7875277" cy="7146867"/>
          </a:xfrm>
          <a:custGeom>
            <a:avLst/>
            <a:gdLst/>
            <a:ahLst/>
            <a:cxnLst/>
            <a:rect r="r" b="b" t="t" l="l"/>
            <a:pathLst>
              <a:path h="7146867" w="7875277">
                <a:moveTo>
                  <a:pt x="0" y="0"/>
                </a:moveTo>
                <a:lnTo>
                  <a:pt x="7875278" y="0"/>
                </a:lnTo>
                <a:lnTo>
                  <a:pt x="7875278" y="7146867"/>
                </a:lnTo>
                <a:lnTo>
                  <a:pt x="0" y="7146867"/>
                </a:lnTo>
                <a:lnTo>
                  <a:pt x="0" y="0"/>
                </a:lnTo>
                <a:close/>
              </a:path>
            </a:pathLst>
          </a:custGeom>
          <a:blipFill>
            <a:blip r:embed="rId2"/>
            <a:stretch>
              <a:fillRect l="0" t="0" r="0" b="0"/>
            </a:stretch>
          </a:blipFill>
        </p:spPr>
      </p:sp>
      <p:sp>
        <p:nvSpPr>
          <p:cNvPr name="Freeform 46" id="46"/>
          <p:cNvSpPr/>
          <p:nvPr/>
        </p:nvSpPr>
        <p:spPr>
          <a:xfrm flipH="false" flipV="false" rot="0">
            <a:off x="9760320" y="2220063"/>
            <a:ext cx="8320378" cy="7340200"/>
          </a:xfrm>
          <a:custGeom>
            <a:avLst/>
            <a:gdLst/>
            <a:ahLst/>
            <a:cxnLst/>
            <a:rect r="r" b="b" t="t" l="l"/>
            <a:pathLst>
              <a:path h="7340200" w="8320378">
                <a:moveTo>
                  <a:pt x="0" y="0"/>
                </a:moveTo>
                <a:lnTo>
                  <a:pt x="8320378" y="0"/>
                </a:lnTo>
                <a:lnTo>
                  <a:pt x="8320378" y="7340200"/>
                </a:lnTo>
                <a:lnTo>
                  <a:pt x="0" y="7340200"/>
                </a:lnTo>
                <a:lnTo>
                  <a:pt x="0" y="0"/>
                </a:lnTo>
                <a:close/>
              </a:path>
            </a:pathLst>
          </a:custGeom>
          <a:blipFill>
            <a:blip r:embed="rId3"/>
            <a:stretch>
              <a:fillRect l="0" t="0" r="0" b="0"/>
            </a:stretch>
          </a:blipFill>
        </p:spPr>
      </p:sp>
      <p:sp>
        <p:nvSpPr>
          <p:cNvPr name="TextBox 47" id="47"/>
          <p:cNvSpPr txBox="true"/>
          <p:nvPr/>
        </p:nvSpPr>
        <p:spPr>
          <a:xfrm rot="0">
            <a:off x="1857699" y="1508863"/>
            <a:ext cx="9413583" cy="711200"/>
          </a:xfrm>
          <a:prstGeom prst="rect">
            <a:avLst/>
          </a:prstGeom>
        </p:spPr>
        <p:txBody>
          <a:bodyPr anchor="t" rtlCol="false" tIns="0" lIns="0" bIns="0" rIns="0">
            <a:spAutoFit/>
          </a:bodyPr>
          <a:lstStyle/>
          <a:p>
            <a:pPr algn="l">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Exemple de Prédictions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5736621" y="803205"/>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0">
            <a:off x="8374163" y="-23657"/>
            <a:ext cx="2684561" cy="2684561"/>
            <a:chOff x="0" y="0"/>
            <a:chExt cx="3579415" cy="3579415"/>
          </a:xfrm>
        </p:grpSpPr>
        <p:grpSp>
          <p:nvGrpSpPr>
            <p:cNvPr name="Group 23" id="23"/>
            <p:cNvGrpSpPr/>
            <p:nvPr/>
          </p:nvGrpSpPr>
          <p:grpSpPr>
            <a:xfrm rot="0">
              <a:off x="0" y="0"/>
              <a:ext cx="1789708" cy="178970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6" id="26"/>
            <p:cNvGrpSpPr/>
            <p:nvPr/>
          </p:nvGrpSpPr>
          <p:grpSpPr>
            <a:xfrm rot="0">
              <a:off x="0" y="1789708"/>
              <a:ext cx="1789708" cy="178970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1789708" y="0"/>
              <a:ext cx="1789708" cy="178970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2" id="32"/>
          <p:cNvGrpSpPr/>
          <p:nvPr/>
        </p:nvGrpSpPr>
        <p:grpSpPr>
          <a:xfrm rot="-10800000">
            <a:off x="15596457" y="7602439"/>
            <a:ext cx="2684561" cy="2684561"/>
            <a:chOff x="0" y="0"/>
            <a:chExt cx="3579415" cy="3579415"/>
          </a:xfrm>
        </p:grpSpPr>
        <p:grpSp>
          <p:nvGrpSpPr>
            <p:cNvPr name="Group 33" id="33"/>
            <p:cNvGrpSpPr/>
            <p:nvPr/>
          </p:nvGrpSpPr>
          <p:grpSpPr>
            <a:xfrm rot="0">
              <a:off x="0" y="0"/>
              <a:ext cx="1789708" cy="178970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5" id="3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6" id="36"/>
            <p:cNvGrpSpPr/>
            <p:nvPr/>
          </p:nvGrpSpPr>
          <p:grpSpPr>
            <a:xfrm rot="0">
              <a:off x="0" y="1789708"/>
              <a:ext cx="1789708" cy="178970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8" id="3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9" id="39"/>
            <p:cNvGrpSpPr/>
            <p:nvPr/>
          </p:nvGrpSpPr>
          <p:grpSpPr>
            <a:xfrm rot="0">
              <a:off x="1789708" y="0"/>
              <a:ext cx="1789708" cy="178970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2" id="42"/>
          <p:cNvGrpSpPr/>
          <p:nvPr/>
        </p:nvGrpSpPr>
        <p:grpSpPr>
          <a:xfrm rot="0">
            <a:off x="10330666" y="2795201"/>
            <a:ext cx="5265791" cy="4696598"/>
            <a:chOff x="0" y="0"/>
            <a:chExt cx="1386875" cy="1236964"/>
          </a:xfrm>
        </p:grpSpPr>
        <p:sp>
          <p:nvSpPr>
            <p:cNvPr name="Freeform 43" id="43"/>
            <p:cNvSpPr/>
            <p:nvPr/>
          </p:nvSpPr>
          <p:spPr>
            <a:xfrm flipH="false" flipV="false" rot="0">
              <a:off x="0" y="0"/>
              <a:ext cx="1386875" cy="1236964"/>
            </a:xfrm>
            <a:custGeom>
              <a:avLst/>
              <a:gdLst/>
              <a:ahLst/>
              <a:cxnLst/>
              <a:rect r="r" b="b" t="t" l="l"/>
              <a:pathLst>
                <a:path h="1236964" w="1386875">
                  <a:moveTo>
                    <a:pt x="44107" y="0"/>
                  </a:moveTo>
                  <a:lnTo>
                    <a:pt x="1342768" y="0"/>
                  </a:lnTo>
                  <a:cubicBezTo>
                    <a:pt x="1367128" y="0"/>
                    <a:pt x="1386875" y="19747"/>
                    <a:pt x="1386875" y="44107"/>
                  </a:cubicBezTo>
                  <a:lnTo>
                    <a:pt x="1386875" y="1192857"/>
                  </a:lnTo>
                  <a:cubicBezTo>
                    <a:pt x="1386875" y="1217217"/>
                    <a:pt x="1367128" y="1236964"/>
                    <a:pt x="1342768" y="1236964"/>
                  </a:cubicBezTo>
                  <a:lnTo>
                    <a:pt x="44107" y="1236964"/>
                  </a:lnTo>
                  <a:cubicBezTo>
                    <a:pt x="19747" y="1236964"/>
                    <a:pt x="0" y="1217217"/>
                    <a:pt x="0" y="1192857"/>
                  </a:cubicBezTo>
                  <a:lnTo>
                    <a:pt x="0" y="44107"/>
                  </a:lnTo>
                  <a:cubicBezTo>
                    <a:pt x="0" y="19747"/>
                    <a:pt x="19747" y="0"/>
                    <a:pt x="44107" y="0"/>
                  </a:cubicBezTo>
                  <a:close/>
                </a:path>
              </a:pathLst>
            </a:custGeom>
            <a:solidFill>
              <a:srgbClr val="000000">
                <a:alpha val="0"/>
              </a:srgbClr>
            </a:solidFill>
            <a:ln w="9525" cap="rnd">
              <a:solidFill>
                <a:srgbClr val="A6A6A6"/>
              </a:solidFill>
              <a:prstDash val="solid"/>
              <a:round/>
            </a:ln>
          </p:spPr>
        </p:sp>
        <p:sp>
          <p:nvSpPr>
            <p:cNvPr name="TextBox 44" id="44"/>
            <p:cNvSpPr txBox="true"/>
            <p:nvPr/>
          </p:nvSpPr>
          <p:spPr>
            <a:xfrm>
              <a:off x="0" y="19050"/>
              <a:ext cx="1386875" cy="1217914"/>
            </a:xfrm>
            <a:prstGeom prst="rect">
              <a:avLst/>
            </a:prstGeom>
          </p:spPr>
          <p:txBody>
            <a:bodyPr anchor="ctr" rtlCol="false" tIns="50800" lIns="50800" bIns="50800" rIns="50800"/>
            <a:lstStyle/>
            <a:p>
              <a:pPr algn="ctr">
                <a:lnSpc>
                  <a:spcPts val="1979"/>
                </a:lnSpc>
              </a:pPr>
            </a:p>
          </p:txBody>
        </p:sp>
      </p:grpSp>
      <p:sp>
        <p:nvSpPr>
          <p:cNvPr name="Freeform 45" id="45"/>
          <p:cNvSpPr/>
          <p:nvPr/>
        </p:nvSpPr>
        <p:spPr>
          <a:xfrm flipH="false" flipV="false" rot="0">
            <a:off x="9655725" y="2456774"/>
            <a:ext cx="8197520" cy="6418712"/>
          </a:xfrm>
          <a:custGeom>
            <a:avLst/>
            <a:gdLst/>
            <a:ahLst/>
            <a:cxnLst/>
            <a:rect r="r" b="b" t="t" l="l"/>
            <a:pathLst>
              <a:path h="6418712" w="8197520">
                <a:moveTo>
                  <a:pt x="0" y="0"/>
                </a:moveTo>
                <a:lnTo>
                  <a:pt x="8197520" y="0"/>
                </a:lnTo>
                <a:lnTo>
                  <a:pt x="8197520" y="6418711"/>
                </a:lnTo>
                <a:lnTo>
                  <a:pt x="0" y="6418711"/>
                </a:lnTo>
                <a:lnTo>
                  <a:pt x="0" y="0"/>
                </a:lnTo>
                <a:close/>
              </a:path>
            </a:pathLst>
          </a:custGeom>
          <a:blipFill>
            <a:blip r:embed="rId2"/>
            <a:stretch>
              <a:fillRect l="0" t="0" r="0" b="0"/>
            </a:stretch>
          </a:blipFill>
        </p:spPr>
      </p:sp>
      <p:sp>
        <p:nvSpPr>
          <p:cNvPr name="Freeform 46" id="46"/>
          <p:cNvSpPr/>
          <p:nvPr/>
        </p:nvSpPr>
        <p:spPr>
          <a:xfrm flipH="false" flipV="false" rot="0">
            <a:off x="1028700" y="2481894"/>
            <a:ext cx="8465100" cy="6311321"/>
          </a:xfrm>
          <a:custGeom>
            <a:avLst/>
            <a:gdLst/>
            <a:ahLst/>
            <a:cxnLst/>
            <a:rect r="r" b="b" t="t" l="l"/>
            <a:pathLst>
              <a:path h="6311321" w="8465100">
                <a:moveTo>
                  <a:pt x="0" y="0"/>
                </a:moveTo>
                <a:lnTo>
                  <a:pt x="8465100" y="0"/>
                </a:lnTo>
                <a:lnTo>
                  <a:pt x="8465100" y="6311321"/>
                </a:lnTo>
                <a:lnTo>
                  <a:pt x="0" y="6311321"/>
                </a:lnTo>
                <a:lnTo>
                  <a:pt x="0" y="0"/>
                </a:lnTo>
                <a:close/>
              </a:path>
            </a:pathLst>
          </a:custGeom>
          <a:blipFill>
            <a:blip r:embed="rId3"/>
            <a:stretch>
              <a:fillRect l="0" t="0" r="0" b="0"/>
            </a:stretch>
          </a:blipFill>
        </p:spPr>
      </p:sp>
      <p:sp>
        <p:nvSpPr>
          <p:cNvPr name="TextBox 47" id="47"/>
          <p:cNvSpPr txBox="true"/>
          <p:nvPr/>
        </p:nvSpPr>
        <p:spPr>
          <a:xfrm rot="0">
            <a:off x="1857699" y="1508863"/>
            <a:ext cx="9413583" cy="711200"/>
          </a:xfrm>
          <a:prstGeom prst="rect">
            <a:avLst/>
          </a:prstGeom>
        </p:spPr>
        <p:txBody>
          <a:bodyPr anchor="t" rtlCol="false" tIns="0" lIns="0" bIns="0" rIns="0">
            <a:spAutoFit/>
          </a:bodyPr>
          <a:lstStyle/>
          <a:p>
            <a:pPr algn="l">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Exemple de Prédictions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11411802" y="2066203"/>
            <a:ext cx="2977181" cy="2977181"/>
            <a:chOff x="0" y="0"/>
            <a:chExt cx="3969575" cy="3969575"/>
          </a:xfrm>
        </p:grpSpPr>
        <p:grpSp>
          <p:nvGrpSpPr>
            <p:cNvPr name="Group 13" id="13"/>
            <p:cNvGrpSpPr/>
            <p:nvPr/>
          </p:nvGrpSpPr>
          <p:grpSpPr>
            <a:xfrm rot="0">
              <a:off x="0" y="0"/>
              <a:ext cx="1984788" cy="198478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16" id="16"/>
            <p:cNvGrpSpPr/>
            <p:nvPr/>
          </p:nvGrpSpPr>
          <p:grpSpPr>
            <a:xfrm rot="0">
              <a:off x="0" y="1984788"/>
              <a:ext cx="1984788" cy="198478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nvGrpSpPr>
            <p:cNvPr name="Group 19" id="19"/>
            <p:cNvGrpSpPr/>
            <p:nvPr/>
          </p:nvGrpSpPr>
          <p:grpSpPr>
            <a:xfrm rot="0">
              <a:off x="1984788" y="0"/>
              <a:ext cx="1984788" cy="19847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80"/>
                  </a:lnSpc>
                </a:pPr>
              </a:p>
            </p:txBody>
          </p:sp>
        </p:grpSp>
      </p:grpSp>
      <p:grpSp>
        <p:nvGrpSpPr>
          <p:cNvPr name="Group 22" id="22"/>
          <p:cNvGrpSpPr/>
          <p:nvPr/>
        </p:nvGrpSpPr>
        <p:grpSpPr>
          <a:xfrm rot="5400000">
            <a:off x="5525495" y="1967693"/>
            <a:ext cx="1488591" cy="148859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4" id="24"/>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5" id="25"/>
          <p:cNvGrpSpPr/>
          <p:nvPr/>
        </p:nvGrpSpPr>
        <p:grpSpPr>
          <a:xfrm rot="5400000">
            <a:off x="4036904" y="6940710"/>
            <a:ext cx="1488591" cy="148859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7" id="27"/>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28" id="28"/>
          <p:cNvGrpSpPr/>
          <p:nvPr/>
        </p:nvGrpSpPr>
        <p:grpSpPr>
          <a:xfrm rot="5400000">
            <a:off x="4036904" y="3456284"/>
            <a:ext cx="1488591" cy="148859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0" id="30"/>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1" id="31"/>
          <p:cNvGrpSpPr/>
          <p:nvPr/>
        </p:nvGrpSpPr>
        <p:grpSpPr>
          <a:xfrm rot="5400000">
            <a:off x="11089327" y="7417953"/>
            <a:ext cx="1488591" cy="148859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3" id="33"/>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4" id="34"/>
          <p:cNvGrpSpPr/>
          <p:nvPr/>
        </p:nvGrpSpPr>
        <p:grpSpPr>
          <a:xfrm rot="5400000">
            <a:off x="2548314" y="6940710"/>
            <a:ext cx="1488591" cy="148859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1"/>
            </a:solidFill>
          </p:spPr>
        </p:sp>
        <p:sp>
          <p:nvSpPr>
            <p:cNvPr name="TextBox 36" id="36"/>
            <p:cNvSpPr txBox="true"/>
            <p:nvPr/>
          </p:nvSpPr>
          <p:spPr>
            <a:xfrm>
              <a:off x="0" y="19050"/>
              <a:ext cx="812800" cy="793750"/>
            </a:xfrm>
            <a:prstGeom prst="rect">
              <a:avLst/>
            </a:prstGeom>
          </p:spPr>
          <p:txBody>
            <a:bodyPr anchor="ctr" rtlCol="false" tIns="132573" lIns="132573" bIns="132573" rIns="132573"/>
            <a:lstStyle/>
            <a:p>
              <a:pPr algn="ctr">
                <a:lnSpc>
                  <a:spcPts val="1980"/>
                </a:lnSpc>
              </a:pPr>
            </a:p>
          </p:txBody>
        </p:sp>
      </p:grpSp>
      <p:grpSp>
        <p:nvGrpSpPr>
          <p:cNvPr name="Group 37" id="37"/>
          <p:cNvGrpSpPr/>
          <p:nvPr/>
        </p:nvGrpSpPr>
        <p:grpSpPr>
          <a:xfrm rot="-5400000">
            <a:off x="152400" y="8581701"/>
            <a:ext cx="1857699" cy="1857699"/>
            <a:chOff x="0" y="0"/>
            <a:chExt cx="2476932" cy="2476932"/>
          </a:xfrm>
        </p:grpSpPr>
        <p:grpSp>
          <p:nvGrpSpPr>
            <p:cNvPr name="Group 38" id="38"/>
            <p:cNvGrpSpPr/>
            <p:nvPr/>
          </p:nvGrpSpPr>
          <p:grpSpPr>
            <a:xfrm rot="0">
              <a:off x="0" y="0"/>
              <a:ext cx="1238466" cy="123846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0" id="4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1" id="41"/>
            <p:cNvGrpSpPr/>
            <p:nvPr/>
          </p:nvGrpSpPr>
          <p:grpSpPr>
            <a:xfrm rot="0">
              <a:off x="0" y="1238466"/>
              <a:ext cx="1238466" cy="123846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3" id="43"/>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4" id="44"/>
            <p:cNvGrpSpPr/>
            <p:nvPr/>
          </p:nvGrpSpPr>
          <p:grpSpPr>
            <a:xfrm rot="0">
              <a:off x="1238466" y="0"/>
              <a:ext cx="1238466" cy="1238466"/>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6" id="46"/>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47" id="47"/>
          <p:cNvSpPr/>
          <p:nvPr/>
        </p:nvSpPr>
        <p:spPr>
          <a:xfrm flipH="false" flipV="false" rot="0">
            <a:off x="7164250" y="4124379"/>
            <a:ext cx="4266602" cy="5765678"/>
          </a:xfrm>
          <a:custGeom>
            <a:avLst/>
            <a:gdLst/>
            <a:ahLst/>
            <a:cxnLst/>
            <a:rect r="r" b="b" t="t" l="l"/>
            <a:pathLst>
              <a:path h="5765678" w="4266602">
                <a:moveTo>
                  <a:pt x="0" y="0"/>
                </a:moveTo>
                <a:lnTo>
                  <a:pt x="4266602" y="0"/>
                </a:lnTo>
                <a:lnTo>
                  <a:pt x="4266602" y="5765678"/>
                </a:lnTo>
                <a:lnTo>
                  <a:pt x="0" y="5765678"/>
                </a:lnTo>
                <a:lnTo>
                  <a:pt x="0" y="0"/>
                </a:lnTo>
                <a:close/>
              </a:path>
            </a:pathLst>
          </a:custGeom>
          <a:blipFill>
            <a:blip r:embed="rId3"/>
            <a:stretch>
              <a:fillRect l="0" t="0" r="0" b="0"/>
            </a:stretch>
          </a:blipFill>
        </p:spPr>
      </p:sp>
      <p:sp>
        <p:nvSpPr>
          <p:cNvPr name="Freeform 48" id="48"/>
          <p:cNvSpPr/>
          <p:nvPr/>
        </p:nvSpPr>
        <p:spPr>
          <a:xfrm flipH="false" flipV="false" rot="0">
            <a:off x="6874675" y="422826"/>
            <a:ext cx="6025717" cy="3286755"/>
          </a:xfrm>
          <a:custGeom>
            <a:avLst/>
            <a:gdLst/>
            <a:ahLst/>
            <a:cxnLst/>
            <a:rect r="r" b="b" t="t" l="l"/>
            <a:pathLst>
              <a:path h="3286755" w="6025717">
                <a:moveTo>
                  <a:pt x="0" y="0"/>
                </a:moveTo>
                <a:lnTo>
                  <a:pt x="6025717" y="0"/>
                </a:lnTo>
                <a:lnTo>
                  <a:pt x="6025717" y="3286755"/>
                </a:lnTo>
                <a:lnTo>
                  <a:pt x="0" y="3286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0" y="8429301"/>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0">
            <a:off x="9037502" y="8058006"/>
            <a:ext cx="3522171" cy="3522171"/>
            <a:chOff x="0" y="0"/>
            <a:chExt cx="4696228" cy="4696228"/>
          </a:xfrm>
        </p:grpSpPr>
        <p:grpSp>
          <p:nvGrpSpPr>
            <p:cNvPr name="Group 13" id="13"/>
            <p:cNvGrpSpPr/>
            <p:nvPr/>
          </p:nvGrpSpPr>
          <p:grpSpPr>
            <a:xfrm rot="5400000">
              <a:off x="1565409" y="0"/>
              <a:ext cx="1565409" cy="156540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6" id="16"/>
            <p:cNvGrpSpPr/>
            <p:nvPr/>
          </p:nvGrpSpPr>
          <p:grpSpPr>
            <a:xfrm rot="5400000">
              <a:off x="3130819" y="1565409"/>
              <a:ext cx="1565409" cy="156540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19" id="19"/>
            <p:cNvGrpSpPr/>
            <p:nvPr/>
          </p:nvGrpSpPr>
          <p:grpSpPr>
            <a:xfrm rot="5400000">
              <a:off x="1565409" y="3130819"/>
              <a:ext cx="1565409" cy="156540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2" id="22"/>
            <p:cNvGrpSpPr/>
            <p:nvPr/>
          </p:nvGrpSpPr>
          <p:grpSpPr>
            <a:xfrm rot="5400000">
              <a:off x="0" y="1565409"/>
              <a:ext cx="1565409" cy="156540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25" id="25"/>
          <p:cNvGrpSpPr/>
          <p:nvPr/>
        </p:nvGrpSpPr>
        <p:grpSpPr>
          <a:xfrm rot="0">
            <a:off x="4704373" y="5800985"/>
            <a:ext cx="9099474" cy="8917548"/>
            <a:chOff x="0" y="0"/>
            <a:chExt cx="835143" cy="818446"/>
          </a:xfrm>
        </p:grpSpPr>
        <p:sp>
          <p:nvSpPr>
            <p:cNvPr name="Freeform 26" id="26"/>
            <p:cNvSpPr/>
            <p:nvPr/>
          </p:nvSpPr>
          <p:spPr>
            <a:xfrm flipH="false" flipV="false" rot="0">
              <a:off x="0" y="0"/>
              <a:ext cx="835143" cy="818446"/>
            </a:xfrm>
            <a:custGeom>
              <a:avLst/>
              <a:gdLst/>
              <a:ahLst/>
              <a:cxnLst/>
              <a:rect r="r" b="b" t="t" l="l"/>
              <a:pathLst>
                <a:path h="818446" w="835143">
                  <a:moveTo>
                    <a:pt x="417572" y="0"/>
                  </a:moveTo>
                  <a:cubicBezTo>
                    <a:pt x="186953" y="0"/>
                    <a:pt x="0" y="183215"/>
                    <a:pt x="0" y="409223"/>
                  </a:cubicBezTo>
                  <a:cubicBezTo>
                    <a:pt x="0" y="635231"/>
                    <a:pt x="186953" y="818446"/>
                    <a:pt x="417572" y="818446"/>
                  </a:cubicBezTo>
                  <a:cubicBezTo>
                    <a:pt x="648190" y="818446"/>
                    <a:pt x="835143" y="635231"/>
                    <a:pt x="835143" y="409223"/>
                  </a:cubicBezTo>
                  <a:cubicBezTo>
                    <a:pt x="835143" y="183215"/>
                    <a:pt x="648190" y="0"/>
                    <a:pt x="417572" y="0"/>
                  </a:cubicBezTo>
                  <a:close/>
                </a:path>
              </a:pathLst>
            </a:custGeom>
            <a:solidFill>
              <a:srgbClr val="000000">
                <a:alpha val="0"/>
              </a:srgbClr>
            </a:solidFill>
            <a:ln w="19050" cap="sq">
              <a:solidFill>
                <a:srgbClr val="A6A6A6"/>
              </a:solidFill>
              <a:prstDash val="sysDot"/>
              <a:miter/>
            </a:ln>
          </p:spPr>
        </p:sp>
        <p:sp>
          <p:nvSpPr>
            <p:cNvPr name="TextBox 27" id="27"/>
            <p:cNvSpPr txBox="true"/>
            <p:nvPr/>
          </p:nvSpPr>
          <p:spPr>
            <a:xfrm>
              <a:off x="78295" y="38629"/>
              <a:ext cx="678554" cy="703088"/>
            </a:xfrm>
            <a:prstGeom prst="rect">
              <a:avLst/>
            </a:prstGeom>
          </p:spPr>
          <p:txBody>
            <a:bodyPr anchor="ctr" rtlCol="false" tIns="50800" lIns="50800" bIns="50800" rIns="50800"/>
            <a:lstStyle/>
            <a:p>
              <a:pPr algn="ctr">
                <a:lnSpc>
                  <a:spcPts val="2940"/>
                </a:lnSpc>
              </a:pPr>
            </a:p>
          </p:txBody>
        </p:sp>
      </p:grpSp>
      <p:grpSp>
        <p:nvGrpSpPr>
          <p:cNvPr name="Group 28" id="28"/>
          <p:cNvGrpSpPr/>
          <p:nvPr/>
        </p:nvGrpSpPr>
        <p:grpSpPr>
          <a:xfrm rot="0">
            <a:off x="4751136" y="5867660"/>
            <a:ext cx="9010650" cy="9010650"/>
            <a:chOff x="0" y="0"/>
            <a:chExt cx="813004" cy="813004"/>
          </a:xfrm>
        </p:grpSpPr>
        <p:sp>
          <p:nvSpPr>
            <p:cNvPr name="Freeform 29" id="29"/>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000000">
                <a:alpha val="0"/>
              </a:srgbClr>
            </a:solidFill>
            <a:ln w="19050" cap="sq">
              <a:gradFill>
                <a:gsLst>
                  <a:gs pos="0">
                    <a:srgbClr val="FF5757">
                      <a:alpha val="100000"/>
                    </a:srgbClr>
                  </a:gs>
                  <a:gs pos="100000">
                    <a:srgbClr val="8C52FF">
                      <a:alpha val="100000"/>
                    </a:srgbClr>
                  </a:gs>
                </a:gsLst>
                <a:lin ang="0"/>
              </a:gradFill>
              <a:prstDash val="solid"/>
              <a:miter/>
            </a:ln>
          </p:spPr>
        </p:sp>
        <p:sp>
          <p:nvSpPr>
            <p:cNvPr name="TextBox 30" id="30"/>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sp>
        <p:nvSpPr>
          <p:cNvPr name="TextBox 31" id="31"/>
          <p:cNvSpPr txBox="true"/>
          <p:nvPr/>
        </p:nvSpPr>
        <p:spPr>
          <a:xfrm rot="0">
            <a:off x="2502757" y="369236"/>
            <a:ext cx="13646110" cy="1406525"/>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Les différentes formes de discours de haine</a:t>
            </a:r>
          </a:p>
        </p:txBody>
      </p:sp>
      <p:grpSp>
        <p:nvGrpSpPr>
          <p:cNvPr name="Group 32" id="32"/>
          <p:cNvGrpSpPr/>
          <p:nvPr/>
        </p:nvGrpSpPr>
        <p:grpSpPr>
          <a:xfrm rot="0">
            <a:off x="6121407" y="6720892"/>
            <a:ext cx="363624" cy="363624"/>
            <a:chOff x="0" y="0"/>
            <a:chExt cx="484832" cy="484832"/>
          </a:xfrm>
        </p:grpSpPr>
        <p:grpSp>
          <p:nvGrpSpPr>
            <p:cNvPr name="Group 33" id="33"/>
            <p:cNvGrpSpPr/>
            <p:nvPr/>
          </p:nvGrpSpPr>
          <p:grpSpPr>
            <a:xfrm rot="0">
              <a:off x="0" y="0"/>
              <a:ext cx="484832" cy="484832"/>
              <a:chOff x="0" y="0"/>
              <a:chExt cx="813004" cy="813004"/>
            </a:xfrm>
          </p:grpSpPr>
          <p:sp>
            <p:nvSpPr>
              <p:cNvPr name="Freeform 34" id="34"/>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35" id="35"/>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36" id="36"/>
            <p:cNvGrpSpPr/>
            <p:nvPr/>
          </p:nvGrpSpPr>
          <p:grpSpPr>
            <a:xfrm rot="0">
              <a:off x="56447" y="51316"/>
              <a:ext cx="371937" cy="382200"/>
              <a:chOff x="0" y="0"/>
              <a:chExt cx="796469" cy="818446"/>
            </a:xfrm>
          </p:grpSpPr>
          <p:sp>
            <p:nvSpPr>
              <p:cNvPr name="Freeform 37" id="37"/>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38" id="38"/>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39" id="39"/>
          <p:cNvGrpSpPr/>
          <p:nvPr/>
        </p:nvGrpSpPr>
        <p:grpSpPr>
          <a:xfrm rot="0">
            <a:off x="4757988" y="9076488"/>
            <a:ext cx="363624" cy="363624"/>
            <a:chOff x="0" y="0"/>
            <a:chExt cx="484832" cy="484832"/>
          </a:xfrm>
        </p:grpSpPr>
        <p:grpSp>
          <p:nvGrpSpPr>
            <p:cNvPr name="Group 40" id="40"/>
            <p:cNvGrpSpPr/>
            <p:nvPr/>
          </p:nvGrpSpPr>
          <p:grpSpPr>
            <a:xfrm rot="0">
              <a:off x="0" y="0"/>
              <a:ext cx="484832" cy="484832"/>
              <a:chOff x="0" y="0"/>
              <a:chExt cx="813004" cy="813004"/>
            </a:xfrm>
          </p:grpSpPr>
          <p:sp>
            <p:nvSpPr>
              <p:cNvPr name="Freeform 41" id="41"/>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42" id="42"/>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43" id="43"/>
            <p:cNvGrpSpPr/>
            <p:nvPr/>
          </p:nvGrpSpPr>
          <p:grpSpPr>
            <a:xfrm rot="0">
              <a:off x="56447" y="51316"/>
              <a:ext cx="371937" cy="382200"/>
              <a:chOff x="0" y="0"/>
              <a:chExt cx="796469" cy="818446"/>
            </a:xfrm>
          </p:grpSpPr>
          <p:sp>
            <p:nvSpPr>
              <p:cNvPr name="Freeform 44" id="44"/>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45" id="45"/>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46" id="46"/>
          <p:cNvGrpSpPr/>
          <p:nvPr/>
        </p:nvGrpSpPr>
        <p:grpSpPr>
          <a:xfrm rot="0">
            <a:off x="12158798" y="6902704"/>
            <a:ext cx="363624" cy="363624"/>
            <a:chOff x="0" y="0"/>
            <a:chExt cx="484832" cy="484832"/>
          </a:xfrm>
        </p:grpSpPr>
        <p:grpSp>
          <p:nvGrpSpPr>
            <p:cNvPr name="Group 47" id="47"/>
            <p:cNvGrpSpPr/>
            <p:nvPr/>
          </p:nvGrpSpPr>
          <p:grpSpPr>
            <a:xfrm rot="0">
              <a:off x="0" y="0"/>
              <a:ext cx="484832" cy="484832"/>
              <a:chOff x="0" y="0"/>
              <a:chExt cx="813004" cy="813004"/>
            </a:xfrm>
          </p:grpSpPr>
          <p:sp>
            <p:nvSpPr>
              <p:cNvPr name="Freeform 48" id="48"/>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49" id="49"/>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50" id="50"/>
            <p:cNvGrpSpPr/>
            <p:nvPr/>
          </p:nvGrpSpPr>
          <p:grpSpPr>
            <a:xfrm rot="0">
              <a:off x="56447" y="51316"/>
              <a:ext cx="371937" cy="382200"/>
              <a:chOff x="0" y="0"/>
              <a:chExt cx="796469" cy="818446"/>
            </a:xfrm>
          </p:grpSpPr>
          <p:sp>
            <p:nvSpPr>
              <p:cNvPr name="Freeform 51" id="51"/>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2" id="52"/>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53" id="53"/>
          <p:cNvGrpSpPr/>
          <p:nvPr/>
        </p:nvGrpSpPr>
        <p:grpSpPr>
          <a:xfrm rot="0">
            <a:off x="13398162" y="9069855"/>
            <a:ext cx="363624" cy="363624"/>
            <a:chOff x="0" y="0"/>
            <a:chExt cx="484832" cy="484832"/>
          </a:xfrm>
        </p:grpSpPr>
        <p:grpSp>
          <p:nvGrpSpPr>
            <p:cNvPr name="Group 54" id="54"/>
            <p:cNvGrpSpPr/>
            <p:nvPr/>
          </p:nvGrpSpPr>
          <p:grpSpPr>
            <a:xfrm rot="0">
              <a:off x="0" y="0"/>
              <a:ext cx="484832" cy="484832"/>
              <a:chOff x="0" y="0"/>
              <a:chExt cx="813004" cy="813004"/>
            </a:xfrm>
          </p:grpSpPr>
          <p:sp>
            <p:nvSpPr>
              <p:cNvPr name="Freeform 55" id="55"/>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56" id="56"/>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57" id="57"/>
            <p:cNvGrpSpPr/>
            <p:nvPr/>
          </p:nvGrpSpPr>
          <p:grpSpPr>
            <a:xfrm rot="0">
              <a:off x="56447" y="51316"/>
              <a:ext cx="371937" cy="382200"/>
              <a:chOff x="0" y="0"/>
              <a:chExt cx="796469" cy="818446"/>
            </a:xfrm>
          </p:grpSpPr>
          <p:sp>
            <p:nvSpPr>
              <p:cNvPr name="Freeform 58" id="58"/>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59" id="59"/>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grpSp>
        <p:nvGrpSpPr>
          <p:cNvPr name="Group 60" id="60"/>
          <p:cNvGrpSpPr/>
          <p:nvPr/>
        </p:nvGrpSpPr>
        <p:grpSpPr>
          <a:xfrm rot="5400000">
            <a:off x="2202757" y="2288065"/>
            <a:ext cx="1174057" cy="1174057"/>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a:ln cap="sq">
              <a:noFill/>
              <a:prstDash val="solid"/>
              <a:miter/>
            </a:ln>
          </p:spPr>
        </p:sp>
        <p:sp>
          <p:nvSpPr>
            <p:cNvPr name="TextBox 62" id="62"/>
            <p:cNvSpPr txBox="true"/>
            <p:nvPr/>
          </p:nvSpPr>
          <p:spPr>
            <a:xfrm>
              <a:off x="0" y="19050"/>
              <a:ext cx="812800" cy="793750"/>
            </a:xfrm>
            <a:prstGeom prst="rect">
              <a:avLst/>
            </a:prstGeom>
          </p:spPr>
          <p:txBody>
            <a:bodyPr anchor="ctr" rtlCol="false" tIns="104561" lIns="104561" bIns="104561" rIns="104561"/>
            <a:lstStyle/>
            <a:p>
              <a:pPr algn="ctr" marL="0" indent="0" lvl="0">
                <a:lnSpc>
                  <a:spcPts val="2502"/>
                </a:lnSpc>
                <a:spcBef>
                  <a:spcPct val="0"/>
                </a:spcBef>
              </a:pPr>
            </a:p>
          </p:txBody>
        </p:sp>
      </p:grpSp>
      <p:grpSp>
        <p:nvGrpSpPr>
          <p:cNvPr name="Group 63" id="63"/>
          <p:cNvGrpSpPr/>
          <p:nvPr/>
        </p:nvGrpSpPr>
        <p:grpSpPr>
          <a:xfrm rot="5400000">
            <a:off x="1028700" y="2288065"/>
            <a:ext cx="1174057" cy="117405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5" id="65"/>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66" id="66"/>
          <p:cNvGrpSpPr/>
          <p:nvPr/>
        </p:nvGrpSpPr>
        <p:grpSpPr>
          <a:xfrm rot="5400000">
            <a:off x="3234969" y="9354667"/>
            <a:ext cx="928850" cy="928850"/>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8" id="6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9" id="69"/>
          <p:cNvGrpSpPr/>
          <p:nvPr/>
        </p:nvGrpSpPr>
        <p:grpSpPr>
          <a:xfrm rot="0">
            <a:off x="15736621" y="803205"/>
            <a:ext cx="1857699" cy="3715398"/>
            <a:chOff x="0" y="0"/>
            <a:chExt cx="2476932" cy="4953864"/>
          </a:xfrm>
        </p:grpSpPr>
        <p:grpSp>
          <p:nvGrpSpPr>
            <p:cNvPr name="Group 70" id="70"/>
            <p:cNvGrpSpPr/>
            <p:nvPr/>
          </p:nvGrpSpPr>
          <p:grpSpPr>
            <a:xfrm rot="5400000">
              <a:off x="1238466" y="0"/>
              <a:ext cx="1238466" cy="1238466"/>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2" id="72"/>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3" id="73"/>
            <p:cNvGrpSpPr/>
            <p:nvPr/>
          </p:nvGrpSpPr>
          <p:grpSpPr>
            <a:xfrm rot="5400000">
              <a:off x="0" y="0"/>
              <a:ext cx="1238466" cy="1238466"/>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5" id="75"/>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6" id="76"/>
            <p:cNvGrpSpPr/>
            <p:nvPr/>
          </p:nvGrpSpPr>
          <p:grpSpPr>
            <a:xfrm rot="5400000">
              <a:off x="1238466" y="1238466"/>
              <a:ext cx="1238466" cy="1238466"/>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8" id="78"/>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79" id="79"/>
            <p:cNvGrpSpPr/>
            <p:nvPr/>
          </p:nvGrpSpPr>
          <p:grpSpPr>
            <a:xfrm rot="5400000">
              <a:off x="1238466" y="2476932"/>
              <a:ext cx="1238466" cy="1238466"/>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1" id="8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82" id="82"/>
            <p:cNvGrpSpPr/>
            <p:nvPr/>
          </p:nvGrpSpPr>
          <p:grpSpPr>
            <a:xfrm rot="5400000">
              <a:off x="1238466" y="3715398"/>
              <a:ext cx="1238466" cy="1238466"/>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4" id="8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sp>
        <p:nvSpPr>
          <p:cNvPr name="Freeform 85" id="85"/>
          <p:cNvSpPr/>
          <p:nvPr/>
        </p:nvSpPr>
        <p:spPr>
          <a:xfrm flipH="false" flipV="false" rot="0">
            <a:off x="6591529" y="5982797"/>
            <a:ext cx="5104941" cy="5343490"/>
          </a:xfrm>
          <a:custGeom>
            <a:avLst/>
            <a:gdLst/>
            <a:ahLst/>
            <a:cxnLst/>
            <a:rect r="r" b="b" t="t" l="l"/>
            <a:pathLst>
              <a:path h="5343490" w="5104941">
                <a:moveTo>
                  <a:pt x="0" y="0"/>
                </a:moveTo>
                <a:lnTo>
                  <a:pt x="5104942" y="0"/>
                </a:lnTo>
                <a:lnTo>
                  <a:pt x="5104942" y="5343490"/>
                </a:lnTo>
                <a:lnTo>
                  <a:pt x="0" y="5343490"/>
                </a:lnTo>
                <a:lnTo>
                  <a:pt x="0" y="0"/>
                </a:lnTo>
                <a:close/>
              </a:path>
            </a:pathLst>
          </a:custGeom>
          <a:blipFill>
            <a:blip r:embed="rId2"/>
            <a:stretch>
              <a:fillRect l="0" t="0" r="0" b="0"/>
            </a:stretch>
          </a:blipFill>
        </p:spPr>
      </p:sp>
      <p:sp>
        <p:nvSpPr>
          <p:cNvPr name="TextBox 86" id="86"/>
          <p:cNvSpPr txBox="true"/>
          <p:nvPr/>
        </p:nvSpPr>
        <p:spPr>
          <a:xfrm rot="0">
            <a:off x="3290355" y="4252028"/>
            <a:ext cx="3298889" cy="282130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Une menace, c'est quand quelqu'un dit, directement ou de manière indirecte, qu'il va faire du mal à une personne ou à un groupe, que ce soit physiquement (blesser, frapper) ou psychologiquement (faire peur, intimider).</a:t>
            </a:r>
          </a:p>
        </p:txBody>
      </p:sp>
      <p:sp>
        <p:nvSpPr>
          <p:cNvPr name="TextBox 87" id="87"/>
          <p:cNvSpPr txBox="true"/>
          <p:nvPr/>
        </p:nvSpPr>
        <p:spPr>
          <a:xfrm rot="0">
            <a:off x="3290355" y="3792924"/>
            <a:ext cx="3295011"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Les menaces</a:t>
            </a:r>
            <a:r>
              <a:rPr lang="en-US" b="true" sz="2100">
                <a:solidFill>
                  <a:srgbClr val="000000"/>
                </a:solidFill>
                <a:latin typeface="Inter Bold"/>
                <a:ea typeface="Inter Bold"/>
                <a:cs typeface="Inter Bold"/>
                <a:sym typeface="Inter Bold"/>
              </a:rPr>
              <a:t> </a:t>
            </a:r>
          </a:p>
        </p:txBody>
      </p:sp>
      <p:sp>
        <p:nvSpPr>
          <p:cNvPr name="TextBox 88" id="88"/>
          <p:cNvSpPr txBox="true"/>
          <p:nvPr/>
        </p:nvSpPr>
        <p:spPr>
          <a:xfrm rot="0">
            <a:off x="729926" y="7926163"/>
            <a:ext cx="3936347" cy="219265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 </a:t>
            </a:r>
            <a:r>
              <a:rPr lang="en-US" sz="1800" b="true">
                <a:solidFill>
                  <a:srgbClr val="676E7B"/>
                </a:solidFill>
                <a:latin typeface="Inter Bold"/>
                <a:ea typeface="Inter Bold"/>
                <a:cs typeface="Inter Bold"/>
                <a:sym typeface="Inter Bold"/>
              </a:rPr>
              <a:t>des propos grossiers et offensants visant à dégrader une personne ou un groupe. Ils peuvent être directs (s'adressant directement à la victime) ou indirects (portant sur un groupe auquel la victime appartient).</a:t>
            </a:r>
          </a:p>
        </p:txBody>
      </p:sp>
      <p:sp>
        <p:nvSpPr>
          <p:cNvPr name="TextBox 89" id="89"/>
          <p:cNvSpPr txBox="true"/>
          <p:nvPr/>
        </p:nvSpPr>
        <p:spPr>
          <a:xfrm rot="0">
            <a:off x="729926" y="7467059"/>
            <a:ext cx="3931720"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Les insultes et les injures :</a:t>
            </a:r>
            <a:r>
              <a:rPr lang="en-US" b="true" sz="2100">
                <a:solidFill>
                  <a:srgbClr val="000000"/>
                </a:solidFill>
                <a:latin typeface="Inter Bold"/>
                <a:ea typeface="Inter Bold"/>
                <a:cs typeface="Inter Bold"/>
                <a:sym typeface="Inter Bold"/>
              </a:rPr>
              <a:t> </a:t>
            </a:r>
          </a:p>
        </p:txBody>
      </p:sp>
      <p:sp>
        <p:nvSpPr>
          <p:cNvPr name="TextBox 90" id="90"/>
          <p:cNvSpPr txBox="true"/>
          <p:nvPr/>
        </p:nvSpPr>
        <p:spPr>
          <a:xfrm rot="0">
            <a:off x="12340610" y="4395725"/>
            <a:ext cx="3598997" cy="1878329"/>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 </a:t>
            </a:r>
            <a:r>
              <a:rPr lang="en-US" sz="1800" b="true">
                <a:solidFill>
                  <a:srgbClr val="676E7B"/>
                </a:solidFill>
                <a:latin typeface="Inter Bold"/>
                <a:ea typeface="Inter Bold"/>
                <a:cs typeface="Inter Bold"/>
                <a:sym typeface="Inter Bold"/>
              </a:rPr>
              <a:t>La diffamation consiste à diffuser de fausses informations sur une personne ou un groupe dans le but de porter atteinte à leur réputation.</a:t>
            </a:r>
          </a:p>
        </p:txBody>
      </p:sp>
      <p:sp>
        <p:nvSpPr>
          <p:cNvPr name="TextBox 91" id="91"/>
          <p:cNvSpPr txBox="true"/>
          <p:nvPr/>
        </p:nvSpPr>
        <p:spPr>
          <a:xfrm rot="0">
            <a:off x="12340610" y="3936621"/>
            <a:ext cx="4070592"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La diffamation</a:t>
            </a:r>
          </a:p>
        </p:txBody>
      </p:sp>
      <p:sp>
        <p:nvSpPr>
          <p:cNvPr name="TextBox 92" id="92"/>
          <p:cNvSpPr txBox="true"/>
          <p:nvPr/>
        </p:nvSpPr>
        <p:spPr>
          <a:xfrm rot="0">
            <a:off x="13841946" y="7626438"/>
            <a:ext cx="4200549" cy="219265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La propagande est la diffusion systématique d'idées, d'informations ou de rumeurs dans le but de manipuler les opinions et d'inciter à l'action. Elle utilise souvent des techniques de simplification, de généralisation et d'exagération.</a:t>
            </a:r>
          </a:p>
        </p:txBody>
      </p:sp>
      <p:sp>
        <p:nvSpPr>
          <p:cNvPr name="TextBox 93" id="93"/>
          <p:cNvSpPr txBox="true"/>
          <p:nvPr/>
        </p:nvSpPr>
        <p:spPr>
          <a:xfrm rot="0">
            <a:off x="13841946" y="7069161"/>
            <a:ext cx="3295011"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La propagande</a:t>
            </a:r>
          </a:p>
        </p:txBody>
      </p:sp>
      <p:grpSp>
        <p:nvGrpSpPr>
          <p:cNvPr name="Group 94" id="94"/>
          <p:cNvGrpSpPr/>
          <p:nvPr/>
        </p:nvGrpSpPr>
        <p:grpSpPr>
          <a:xfrm rot="0">
            <a:off x="9144000" y="5619173"/>
            <a:ext cx="363624" cy="363624"/>
            <a:chOff x="0" y="0"/>
            <a:chExt cx="484832" cy="484832"/>
          </a:xfrm>
        </p:grpSpPr>
        <p:grpSp>
          <p:nvGrpSpPr>
            <p:cNvPr name="Group 95" id="95"/>
            <p:cNvGrpSpPr/>
            <p:nvPr/>
          </p:nvGrpSpPr>
          <p:grpSpPr>
            <a:xfrm rot="0">
              <a:off x="0" y="0"/>
              <a:ext cx="484832" cy="484832"/>
              <a:chOff x="0" y="0"/>
              <a:chExt cx="813004" cy="813004"/>
            </a:xfrm>
          </p:grpSpPr>
          <p:sp>
            <p:nvSpPr>
              <p:cNvPr name="Freeform 96" id="96"/>
              <p:cNvSpPr/>
              <p:nvPr/>
            </p:nvSpPr>
            <p:spPr>
              <a:xfrm flipH="false" flipV="false" rot="0">
                <a:off x="0" y="0"/>
                <a:ext cx="813004" cy="813004"/>
              </a:xfrm>
              <a:custGeom>
                <a:avLst/>
                <a:gdLst/>
                <a:ahLst/>
                <a:cxnLst/>
                <a:rect r="r" b="b" t="t" l="l"/>
                <a:pathLst>
                  <a:path h="813004" w="813004">
                    <a:moveTo>
                      <a:pt x="406502" y="0"/>
                    </a:moveTo>
                    <a:cubicBezTo>
                      <a:pt x="181997" y="0"/>
                      <a:pt x="0" y="181997"/>
                      <a:pt x="0" y="406502"/>
                    </a:cubicBezTo>
                    <a:cubicBezTo>
                      <a:pt x="0" y="631007"/>
                      <a:pt x="181997" y="813004"/>
                      <a:pt x="406502" y="813004"/>
                    </a:cubicBezTo>
                    <a:cubicBezTo>
                      <a:pt x="631007" y="813004"/>
                      <a:pt x="813004" y="631007"/>
                      <a:pt x="813004" y="406502"/>
                    </a:cubicBezTo>
                    <a:cubicBezTo>
                      <a:pt x="813004" y="181997"/>
                      <a:pt x="631007" y="0"/>
                      <a:pt x="406502" y="0"/>
                    </a:cubicBezTo>
                    <a:close/>
                  </a:path>
                </a:pathLst>
              </a:custGeom>
              <a:solidFill>
                <a:srgbClr val="EEEEEF"/>
              </a:solidFill>
              <a:ln w="19050" cap="sq">
                <a:solidFill>
                  <a:srgbClr val="A6A6A6"/>
                </a:solidFill>
                <a:prstDash val="solid"/>
                <a:miter/>
              </a:ln>
            </p:spPr>
          </p:sp>
          <p:sp>
            <p:nvSpPr>
              <p:cNvPr name="TextBox 97" id="97"/>
              <p:cNvSpPr txBox="true"/>
              <p:nvPr/>
            </p:nvSpPr>
            <p:spPr>
              <a:xfrm>
                <a:off x="76219" y="38119"/>
                <a:ext cx="660566" cy="698666"/>
              </a:xfrm>
              <a:prstGeom prst="rect">
                <a:avLst/>
              </a:prstGeom>
            </p:spPr>
            <p:txBody>
              <a:bodyPr anchor="ctr" rtlCol="false" tIns="50800" lIns="50800" bIns="50800" rIns="50800"/>
              <a:lstStyle/>
              <a:p>
                <a:pPr algn="ctr">
                  <a:lnSpc>
                    <a:spcPts val="2940"/>
                  </a:lnSpc>
                </a:pPr>
              </a:p>
            </p:txBody>
          </p:sp>
        </p:grpSp>
        <p:grpSp>
          <p:nvGrpSpPr>
            <p:cNvPr name="Group 98" id="98"/>
            <p:cNvGrpSpPr/>
            <p:nvPr/>
          </p:nvGrpSpPr>
          <p:grpSpPr>
            <a:xfrm rot="0">
              <a:off x="56447" y="51316"/>
              <a:ext cx="371937" cy="382200"/>
              <a:chOff x="0" y="0"/>
              <a:chExt cx="796469" cy="818446"/>
            </a:xfrm>
          </p:grpSpPr>
          <p:sp>
            <p:nvSpPr>
              <p:cNvPr name="Freeform 99" id="99"/>
              <p:cNvSpPr/>
              <p:nvPr/>
            </p:nvSpPr>
            <p:spPr>
              <a:xfrm flipH="false" flipV="false" rot="0">
                <a:off x="0" y="0"/>
                <a:ext cx="796469" cy="818446"/>
              </a:xfrm>
              <a:custGeom>
                <a:avLst/>
                <a:gdLst/>
                <a:ahLst/>
                <a:cxnLst/>
                <a:rect r="r" b="b" t="t" l="l"/>
                <a:pathLst>
                  <a:path h="818446" w="796469">
                    <a:moveTo>
                      <a:pt x="398235" y="0"/>
                    </a:moveTo>
                    <a:cubicBezTo>
                      <a:pt x="178296" y="0"/>
                      <a:pt x="0" y="183215"/>
                      <a:pt x="0" y="409223"/>
                    </a:cubicBezTo>
                    <a:cubicBezTo>
                      <a:pt x="0" y="635231"/>
                      <a:pt x="178296" y="818446"/>
                      <a:pt x="398235" y="818446"/>
                    </a:cubicBezTo>
                    <a:cubicBezTo>
                      <a:pt x="618174" y="818446"/>
                      <a:pt x="796469" y="635231"/>
                      <a:pt x="796469" y="409223"/>
                    </a:cubicBezTo>
                    <a:cubicBezTo>
                      <a:pt x="796469" y="183215"/>
                      <a:pt x="618174" y="0"/>
                      <a:pt x="398235" y="0"/>
                    </a:cubicBezTo>
                    <a:close/>
                  </a:path>
                </a:pathLst>
              </a:custGeom>
              <a:solidFill>
                <a:srgbClr val="EEEEEF"/>
              </a:solidFill>
              <a:ln w="19050" cap="sq">
                <a:solidFill>
                  <a:srgbClr val="A6A6A6"/>
                </a:solidFill>
                <a:prstDash val="sysDot"/>
                <a:miter/>
              </a:ln>
            </p:spPr>
          </p:sp>
          <p:sp>
            <p:nvSpPr>
              <p:cNvPr name="TextBox 100" id="100"/>
              <p:cNvSpPr txBox="true"/>
              <p:nvPr/>
            </p:nvSpPr>
            <p:spPr>
              <a:xfrm>
                <a:off x="74669" y="38629"/>
                <a:ext cx="647131" cy="703088"/>
              </a:xfrm>
              <a:prstGeom prst="rect">
                <a:avLst/>
              </a:prstGeom>
            </p:spPr>
            <p:txBody>
              <a:bodyPr anchor="ctr" rtlCol="false" tIns="50800" lIns="50800" bIns="50800" rIns="50800"/>
              <a:lstStyle/>
              <a:p>
                <a:pPr algn="ctr">
                  <a:lnSpc>
                    <a:spcPts val="2940"/>
                  </a:lnSpc>
                </a:pPr>
              </a:p>
            </p:txBody>
          </p:sp>
        </p:grpSp>
      </p:grpSp>
      <p:sp>
        <p:nvSpPr>
          <p:cNvPr name="TextBox 101" id="101"/>
          <p:cNvSpPr txBox="true"/>
          <p:nvPr/>
        </p:nvSpPr>
        <p:spPr>
          <a:xfrm rot="0">
            <a:off x="7429631" y="2959794"/>
            <a:ext cx="3598997" cy="2506979"/>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La déshumanisation consiste à  traiter une personne ou un groupe comme s'ils n'étaient pas humains. Cela peut permettre de justifier la violence en les comparant à des objets, des animaux ou des ennemis.</a:t>
            </a:r>
          </a:p>
        </p:txBody>
      </p:sp>
      <p:sp>
        <p:nvSpPr>
          <p:cNvPr name="TextBox 102" id="102"/>
          <p:cNvSpPr txBox="true"/>
          <p:nvPr/>
        </p:nvSpPr>
        <p:spPr>
          <a:xfrm rot="0">
            <a:off x="7429631" y="2500690"/>
            <a:ext cx="4070592" cy="356234"/>
          </a:xfrm>
          <a:prstGeom prst="rect">
            <a:avLst/>
          </a:prstGeom>
        </p:spPr>
        <p:txBody>
          <a:bodyPr anchor="t" rtlCol="false" tIns="0" lIns="0" bIns="0" rIns="0">
            <a:spAutoFit/>
          </a:bodyPr>
          <a:lstStyle/>
          <a:p>
            <a:pPr algn="l" marL="0" indent="0" lvl="0">
              <a:lnSpc>
                <a:spcPts val="2940"/>
              </a:lnSpc>
              <a:spcBef>
                <a:spcPct val="0"/>
              </a:spcBef>
            </a:pPr>
            <a:r>
              <a:rPr lang="en-US" b="true" sz="2100">
                <a:solidFill>
                  <a:srgbClr val="000000"/>
                </a:solidFill>
                <a:latin typeface="Inter Bold"/>
                <a:ea typeface="Inter Bold"/>
                <a:cs typeface="Inter Bold"/>
                <a:sym typeface="Inter Bold"/>
              </a:rPr>
              <a:t> La déshumanisation</a:t>
            </a:r>
          </a:p>
        </p:txBody>
      </p:sp>
      <p:sp>
        <p:nvSpPr>
          <p:cNvPr name="Freeform 103" id="103"/>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3"/>
            <a:stretch>
              <a:fillRect l="0" t="0" r="0" b="0"/>
            </a:stretch>
          </a:blipFill>
        </p:spPr>
      </p:sp>
      <p:sp>
        <p:nvSpPr>
          <p:cNvPr name="Freeform 104" id="104"/>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4"/>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5736621" y="803205"/>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0">
            <a:off x="6363748" y="2591909"/>
            <a:ext cx="1340864" cy="1340864"/>
            <a:chOff x="0" y="0"/>
            <a:chExt cx="1787819" cy="1787819"/>
          </a:xfrm>
        </p:grpSpPr>
        <p:grpSp>
          <p:nvGrpSpPr>
            <p:cNvPr name="Group 13" id="13"/>
            <p:cNvGrpSpPr/>
            <p:nvPr/>
          </p:nvGrpSpPr>
          <p:grpSpPr>
            <a:xfrm rot="0">
              <a:off x="0" y="0"/>
              <a:ext cx="893910" cy="8939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893910"/>
              <a:ext cx="893910" cy="8939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893910" y="0"/>
              <a:ext cx="893910" cy="8939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479456" y="8778279"/>
            <a:ext cx="1041324" cy="104132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8" id="28"/>
          <p:cNvGrpSpPr/>
          <p:nvPr/>
        </p:nvGrpSpPr>
        <p:grpSpPr>
          <a:xfrm rot="0">
            <a:off x="1813099" y="2630977"/>
            <a:ext cx="3924510" cy="39245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ysDot"/>
              <a:miter/>
            </a:ln>
          </p:spPr>
        </p:sp>
        <p:sp>
          <p:nvSpPr>
            <p:cNvPr name="TextBox 30" id="30"/>
            <p:cNvSpPr txBox="true"/>
            <p:nvPr/>
          </p:nvSpPr>
          <p:spPr>
            <a:xfrm>
              <a:off x="76200" y="95250"/>
              <a:ext cx="660400" cy="641350"/>
            </a:xfrm>
            <a:prstGeom prst="rect">
              <a:avLst/>
            </a:prstGeom>
          </p:spPr>
          <p:txBody>
            <a:bodyPr anchor="ctr" rtlCol="false" tIns="50800" lIns="50800" bIns="50800" rIns="50800"/>
            <a:lstStyle/>
            <a:p>
              <a:pPr algn="ctr">
                <a:lnSpc>
                  <a:spcPts val="1979"/>
                </a:lnSpc>
              </a:pPr>
            </a:p>
          </p:txBody>
        </p:sp>
      </p:grpSp>
      <p:sp>
        <p:nvSpPr>
          <p:cNvPr name="Freeform 31" id="31"/>
          <p:cNvSpPr/>
          <p:nvPr/>
        </p:nvSpPr>
        <p:spPr>
          <a:xfrm flipH="false" flipV="false" rot="0">
            <a:off x="1966329" y="2325669"/>
            <a:ext cx="3513413" cy="4565970"/>
          </a:xfrm>
          <a:custGeom>
            <a:avLst/>
            <a:gdLst/>
            <a:ahLst/>
            <a:cxnLst/>
            <a:rect r="r" b="b" t="t" l="l"/>
            <a:pathLst>
              <a:path h="4565970" w="3513413">
                <a:moveTo>
                  <a:pt x="0" y="0"/>
                </a:moveTo>
                <a:lnTo>
                  <a:pt x="3513413" y="0"/>
                </a:lnTo>
                <a:lnTo>
                  <a:pt x="3513413" y="4565970"/>
                </a:lnTo>
                <a:lnTo>
                  <a:pt x="0" y="4565970"/>
                </a:lnTo>
                <a:lnTo>
                  <a:pt x="0" y="0"/>
                </a:lnTo>
                <a:close/>
              </a:path>
            </a:pathLst>
          </a:custGeom>
          <a:blipFill>
            <a:blip r:embed="rId2"/>
            <a:stretch>
              <a:fillRect l="-16248" t="-6717" r="-16248" b="0"/>
            </a:stretch>
          </a:blipFill>
        </p:spPr>
      </p:sp>
      <p:sp>
        <p:nvSpPr>
          <p:cNvPr name="Freeform 32" id="32"/>
          <p:cNvSpPr/>
          <p:nvPr/>
        </p:nvSpPr>
        <p:spPr>
          <a:xfrm flipH="false" flipV="false" rot="0">
            <a:off x="11115254" y="2262480"/>
            <a:ext cx="5713467" cy="4629159"/>
          </a:xfrm>
          <a:custGeom>
            <a:avLst/>
            <a:gdLst/>
            <a:ahLst/>
            <a:cxnLst/>
            <a:rect r="r" b="b" t="t" l="l"/>
            <a:pathLst>
              <a:path h="4629159" w="5713467">
                <a:moveTo>
                  <a:pt x="0" y="0"/>
                </a:moveTo>
                <a:lnTo>
                  <a:pt x="5713467" y="0"/>
                </a:lnTo>
                <a:lnTo>
                  <a:pt x="5713467" y="4629159"/>
                </a:lnTo>
                <a:lnTo>
                  <a:pt x="0" y="4629159"/>
                </a:lnTo>
                <a:lnTo>
                  <a:pt x="0" y="0"/>
                </a:lnTo>
                <a:close/>
              </a:path>
            </a:pathLst>
          </a:custGeom>
          <a:blipFill>
            <a:blip r:embed="rId3"/>
            <a:stretch>
              <a:fillRect l="0" t="0" r="0" b="0"/>
            </a:stretch>
          </a:blipFill>
        </p:spPr>
      </p:sp>
      <p:sp>
        <p:nvSpPr>
          <p:cNvPr name="TextBox 33" id="33"/>
          <p:cNvSpPr txBox="true"/>
          <p:nvPr/>
        </p:nvSpPr>
        <p:spPr>
          <a:xfrm rot="0">
            <a:off x="2974234" y="850830"/>
            <a:ext cx="12654660" cy="711200"/>
          </a:xfrm>
          <a:prstGeom prst="rect">
            <a:avLst/>
          </a:prstGeom>
        </p:spPr>
        <p:txBody>
          <a:bodyPr anchor="t" rtlCol="false" tIns="0" lIns="0" bIns="0" rIns="0">
            <a:spAutoFit/>
          </a:bodyPr>
          <a:lstStyle/>
          <a:p>
            <a:pPr algn="l"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Manifestations du discours de haine</a:t>
            </a:r>
          </a:p>
        </p:txBody>
      </p:sp>
      <p:sp>
        <p:nvSpPr>
          <p:cNvPr name="TextBox 34" id="34"/>
          <p:cNvSpPr txBox="true"/>
          <p:nvPr/>
        </p:nvSpPr>
        <p:spPr>
          <a:xfrm rot="0">
            <a:off x="1459279" y="6901164"/>
            <a:ext cx="4346088" cy="1404293"/>
          </a:xfrm>
          <a:prstGeom prst="rect">
            <a:avLst/>
          </a:prstGeom>
        </p:spPr>
        <p:txBody>
          <a:bodyPr anchor="t" rtlCol="false" tIns="0" lIns="0" bIns="0" rIns="0">
            <a:spAutoFit/>
          </a:bodyPr>
          <a:lstStyle/>
          <a:p>
            <a:pPr algn="ctr">
              <a:lnSpc>
                <a:spcPts val="2219"/>
              </a:lnSpc>
              <a:spcBef>
                <a:spcPct val="0"/>
              </a:spcBef>
            </a:pPr>
            <a:r>
              <a:rPr lang="en-US" b="true" sz="2017">
                <a:solidFill>
                  <a:srgbClr val="000000"/>
                </a:solidFill>
                <a:latin typeface="Inter Bold"/>
                <a:ea typeface="Inter Bold"/>
                <a:cs typeface="Inter Bold"/>
                <a:sym typeface="Inter Bold"/>
              </a:rPr>
              <a:t>En direct : </a:t>
            </a:r>
          </a:p>
          <a:p>
            <a:pPr algn="ctr">
              <a:lnSpc>
                <a:spcPts val="2219"/>
              </a:lnSpc>
              <a:spcBef>
                <a:spcPct val="0"/>
              </a:spcBef>
            </a:pPr>
            <a:r>
              <a:rPr lang="en-US" b="true" sz="2017">
                <a:solidFill>
                  <a:srgbClr val="000000"/>
                </a:solidFill>
                <a:latin typeface="Inter Bold"/>
                <a:ea typeface="Inter Bold"/>
                <a:cs typeface="Inter Bold"/>
                <a:sym typeface="Inter Bold"/>
              </a:rPr>
              <a:t>Lors d'interactions en face à face, de discours publics, ou même dans des environnements professionnels.</a:t>
            </a:r>
          </a:p>
        </p:txBody>
      </p:sp>
      <p:sp>
        <p:nvSpPr>
          <p:cNvPr name="TextBox 35" id="35"/>
          <p:cNvSpPr txBox="true"/>
          <p:nvPr/>
        </p:nvSpPr>
        <p:spPr>
          <a:xfrm rot="0">
            <a:off x="12174693" y="6901164"/>
            <a:ext cx="4346088" cy="1404293"/>
          </a:xfrm>
          <a:prstGeom prst="rect">
            <a:avLst/>
          </a:prstGeom>
        </p:spPr>
        <p:txBody>
          <a:bodyPr anchor="t" rtlCol="false" tIns="0" lIns="0" bIns="0" rIns="0">
            <a:spAutoFit/>
          </a:bodyPr>
          <a:lstStyle/>
          <a:p>
            <a:pPr algn="ctr">
              <a:lnSpc>
                <a:spcPts val="2219"/>
              </a:lnSpc>
            </a:pPr>
            <a:r>
              <a:rPr lang="en-US" sz="2017" b="true">
                <a:solidFill>
                  <a:srgbClr val="000000"/>
                </a:solidFill>
                <a:latin typeface="Inter Bold"/>
                <a:ea typeface="Inter Bold"/>
                <a:cs typeface="Inter Bold"/>
                <a:sym typeface="Inter Bold"/>
              </a:rPr>
              <a:t>En ligne :</a:t>
            </a:r>
          </a:p>
          <a:p>
            <a:pPr algn="ctr">
              <a:lnSpc>
                <a:spcPts val="2219"/>
              </a:lnSpc>
              <a:spcBef>
                <a:spcPct val="0"/>
              </a:spcBef>
            </a:pPr>
            <a:r>
              <a:rPr lang="en-US" b="true" sz="2017">
                <a:solidFill>
                  <a:srgbClr val="000000"/>
                </a:solidFill>
                <a:latin typeface="Inter Bold"/>
                <a:ea typeface="Inter Bold"/>
                <a:cs typeface="Inter Bold"/>
                <a:sym typeface="Inter Bold"/>
              </a:rPr>
              <a:t> À travers les plateformes numériques, telles que les forums, les sites web, et surtout les réseaux sociaux.</a:t>
            </a:r>
          </a:p>
        </p:txBody>
      </p:sp>
      <p:sp>
        <p:nvSpPr>
          <p:cNvPr name="Freeform 36" id="36"/>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4"/>
            <a:stretch>
              <a:fillRect l="0" t="0" r="0" b="0"/>
            </a:stretch>
          </a:blipFill>
        </p:spPr>
      </p:sp>
      <p:sp>
        <p:nvSpPr>
          <p:cNvPr name="Freeform 37" id="37"/>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5"/>
            <a:stretch>
              <a:fillRect l="0" t="0" r="0" b="0"/>
            </a:stretch>
          </a:blipFill>
        </p:spPr>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5736621" y="803205"/>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0" y="8429301"/>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164469" y="8429301"/>
            <a:ext cx="928850" cy="92885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28" id="28"/>
          <p:cNvSpPr/>
          <p:nvPr/>
        </p:nvSpPr>
        <p:spPr>
          <a:xfrm flipH="false" flipV="false" rot="0">
            <a:off x="928850" y="2262480"/>
            <a:ext cx="1551320" cy="1880388"/>
          </a:xfrm>
          <a:custGeom>
            <a:avLst/>
            <a:gdLst/>
            <a:ahLst/>
            <a:cxnLst/>
            <a:rect r="r" b="b" t="t" l="l"/>
            <a:pathLst>
              <a:path h="1880388" w="1551320">
                <a:moveTo>
                  <a:pt x="0" y="0"/>
                </a:moveTo>
                <a:lnTo>
                  <a:pt x="1551319" y="0"/>
                </a:lnTo>
                <a:lnTo>
                  <a:pt x="1551319" y="1880388"/>
                </a:lnTo>
                <a:lnTo>
                  <a:pt x="0" y="18803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3056658" y="5143500"/>
            <a:ext cx="1700523" cy="1751612"/>
          </a:xfrm>
          <a:custGeom>
            <a:avLst/>
            <a:gdLst/>
            <a:ahLst/>
            <a:cxnLst/>
            <a:rect r="r" b="b" t="t" l="l"/>
            <a:pathLst>
              <a:path h="1751612" w="1700523">
                <a:moveTo>
                  <a:pt x="0" y="0"/>
                </a:moveTo>
                <a:lnTo>
                  <a:pt x="1700523" y="0"/>
                </a:lnTo>
                <a:lnTo>
                  <a:pt x="1700523" y="1751612"/>
                </a:lnTo>
                <a:lnTo>
                  <a:pt x="0" y="17516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30" id="30"/>
          <p:cNvPicPr>
            <a:picLocks noChangeAspect="true"/>
          </p:cNvPicPr>
          <p:nvPr/>
        </p:nvPicPr>
        <p:blipFill>
          <a:blip r:embed="rId6"/>
          <a:srcRect l="0" t="0" r="0" b="0"/>
          <a:stretch>
            <a:fillRect/>
          </a:stretch>
        </p:blipFill>
        <p:spPr>
          <a:xfrm flipH="false" flipV="false" rot="0">
            <a:off x="5563324" y="8102320"/>
            <a:ext cx="3297526" cy="1582812"/>
          </a:xfrm>
          <a:prstGeom prst="rect">
            <a:avLst/>
          </a:prstGeom>
        </p:spPr>
      </p:pic>
      <p:sp>
        <p:nvSpPr>
          <p:cNvPr name="TextBox 31" id="31"/>
          <p:cNvSpPr txBox="true"/>
          <p:nvPr/>
        </p:nvSpPr>
        <p:spPr>
          <a:xfrm rot="0">
            <a:off x="2974234" y="155505"/>
            <a:ext cx="12654660" cy="1406525"/>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 Importance de la détection du discours de haine</a:t>
            </a:r>
          </a:p>
        </p:txBody>
      </p:sp>
      <p:sp>
        <p:nvSpPr>
          <p:cNvPr name="TextBox 32" id="32"/>
          <p:cNvSpPr txBox="true"/>
          <p:nvPr/>
        </p:nvSpPr>
        <p:spPr>
          <a:xfrm rot="0">
            <a:off x="3424389" y="2932799"/>
            <a:ext cx="10154842" cy="835025"/>
          </a:xfrm>
          <a:prstGeom prst="rect">
            <a:avLst/>
          </a:prstGeom>
        </p:spPr>
        <p:txBody>
          <a:bodyPr anchor="t" rtlCol="false" tIns="0" lIns="0" bIns="0" rIns="0">
            <a:spAutoFit/>
          </a:bodyPr>
          <a:lstStyle/>
          <a:p>
            <a:pPr algn="l">
              <a:lnSpc>
                <a:spcPts val="2199"/>
              </a:lnSpc>
              <a:spcBef>
                <a:spcPct val="0"/>
              </a:spcBef>
            </a:pPr>
            <a:r>
              <a:rPr lang="en-US" b="true" sz="1999">
                <a:solidFill>
                  <a:srgbClr val="000000"/>
                </a:solidFill>
                <a:latin typeface="Inter Bold"/>
                <a:ea typeface="Inter Bold"/>
                <a:cs typeface="Inter Bold"/>
                <a:sym typeface="Inter Bold"/>
              </a:rPr>
              <a:t>Protection des utilisateurs :</a:t>
            </a:r>
          </a:p>
          <a:p>
            <a:pPr algn="l">
              <a:lnSpc>
                <a:spcPts val="2199"/>
              </a:lnSpc>
              <a:spcBef>
                <a:spcPct val="0"/>
              </a:spcBef>
            </a:pPr>
            <a:r>
              <a:rPr lang="en-US" b="true" sz="1999">
                <a:solidFill>
                  <a:srgbClr val="000000"/>
                </a:solidFill>
                <a:latin typeface="Inter Bold"/>
                <a:ea typeface="Inter Bold"/>
                <a:cs typeface="Inter Bold"/>
                <a:sym typeface="Inter Bold"/>
              </a:rPr>
              <a:t> </a:t>
            </a:r>
            <a:r>
              <a:rPr lang="en-US" sz="1999">
                <a:solidFill>
                  <a:srgbClr val="000000"/>
                </a:solidFill>
                <a:latin typeface="Inter"/>
                <a:ea typeface="Inter"/>
                <a:cs typeface="Inter"/>
                <a:sym typeface="Inter"/>
              </a:rPr>
              <a:t>Identifier et bloquer les discours de haine pour éviter les impacts psychologiques tels que le harcèlement et la stigmatisation.</a:t>
            </a:r>
          </a:p>
        </p:txBody>
      </p:sp>
      <p:sp>
        <p:nvSpPr>
          <p:cNvPr name="TextBox 33" id="33"/>
          <p:cNvSpPr txBox="true"/>
          <p:nvPr/>
        </p:nvSpPr>
        <p:spPr>
          <a:xfrm rot="0">
            <a:off x="5348264" y="6038356"/>
            <a:ext cx="9189839" cy="499110"/>
          </a:xfrm>
          <a:prstGeom prst="rect">
            <a:avLst/>
          </a:prstGeom>
        </p:spPr>
        <p:txBody>
          <a:bodyPr anchor="t" rtlCol="false" tIns="0" lIns="0" bIns="0" rIns="0">
            <a:spAutoFit/>
          </a:bodyPr>
          <a:lstStyle/>
          <a:p>
            <a:pPr algn="l">
              <a:lnSpc>
                <a:spcPts val="1979"/>
              </a:lnSpc>
              <a:spcBef>
                <a:spcPct val="0"/>
              </a:spcBef>
            </a:pPr>
            <a:r>
              <a:rPr lang="en-US" b="true" sz="1799">
                <a:solidFill>
                  <a:srgbClr val="000000"/>
                </a:solidFill>
                <a:latin typeface="Inter Bold"/>
                <a:ea typeface="Inter Bold"/>
                <a:cs typeface="Inter Bold"/>
                <a:sym typeface="Inter Bold"/>
              </a:rPr>
              <a:t>Prévention des conflits : </a:t>
            </a:r>
          </a:p>
          <a:p>
            <a:pPr algn="just">
              <a:lnSpc>
                <a:spcPts val="1979"/>
              </a:lnSpc>
              <a:spcBef>
                <a:spcPct val="0"/>
              </a:spcBef>
            </a:pPr>
            <a:r>
              <a:rPr lang="en-US" sz="1799">
                <a:solidFill>
                  <a:srgbClr val="000000"/>
                </a:solidFill>
                <a:latin typeface="Inter"/>
                <a:ea typeface="Inter"/>
                <a:cs typeface="Inter"/>
                <a:sym typeface="Inter"/>
              </a:rPr>
              <a:t>Réduire les tensions sociales qui peuvent être exacerbées par des contenus haineux.</a:t>
            </a:r>
          </a:p>
        </p:txBody>
      </p:sp>
      <p:sp>
        <p:nvSpPr>
          <p:cNvPr name="TextBox 34" id="34"/>
          <p:cNvSpPr txBox="true"/>
          <p:nvPr/>
        </p:nvSpPr>
        <p:spPr>
          <a:xfrm rot="0">
            <a:off x="8860850" y="8804416"/>
            <a:ext cx="8336909" cy="746760"/>
          </a:xfrm>
          <a:prstGeom prst="rect">
            <a:avLst/>
          </a:prstGeom>
        </p:spPr>
        <p:txBody>
          <a:bodyPr anchor="t" rtlCol="false" tIns="0" lIns="0" bIns="0" rIns="0">
            <a:spAutoFit/>
          </a:bodyPr>
          <a:lstStyle/>
          <a:p>
            <a:pPr algn="l">
              <a:lnSpc>
                <a:spcPts val="1979"/>
              </a:lnSpc>
            </a:pPr>
            <a:r>
              <a:rPr lang="en-US" sz="1799" b="true">
                <a:solidFill>
                  <a:srgbClr val="000000"/>
                </a:solidFill>
                <a:latin typeface="Inter Bold"/>
                <a:ea typeface="Inter Bold"/>
                <a:cs typeface="Inter Bold"/>
                <a:sym typeface="Inter Bold"/>
              </a:rPr>
              <a:t>Promotion d’un environnement sain</a:t>
            </a:r>
          </a:p>
          <a:p>
            <a:pPr algn="l">
              <a:lnSpc>
                <a:spcPts val="1979"/>
              </a:lnSpc>
              <a:spcBef>
                <a:spcPct val="0"/>
              </a:spcBef>
            </a:pPr>
            <a:r>
              <a:rPr lang="en-US" sz="1799">
                <a:solidFill>
                  <a:srgbClr val="000000"/>
                </a:solidFill>
                <a:latin typeface="Inter"/>
                <a:ea typeface="Inter"/>
                <a:cs typeface="Inter"/>
                <a:sym typeface="Inter"/>
              </a:rPr>
              <a:t>Favoriser des espaces de discussion respectueux et inclusifs, essentiels pour les plateformes numériques.</a:t>
            </a:r>
          </a:p>
        </p:txBody>
      </p:sp>
      <p:sp>
        <p:nvSpPr>
          <p:cNvPr name="Freeform 35" id="35"/>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7"/>
            <a:stretch>
              <a:fillRect l="0" t="0" r="0" b="0"/>
            </a:stretch>
          </a:blipFill>
        </p:spPr>
      </p:sp>
      <p:sp>
        <p:nvSpPr>
          <p:cNvPr name="Freeform 36" id="36"/>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8"/>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0">
            <a:off x="1597900" y="2477967"/>
            <a:ext cx="11616642" cy="5797261"/>
            <a:chOff x="0" y="0"/>
            <a:chExt cx="2536852" cy="1266011"/>
          </a:xfrm>
        </p:grpSpPr>
        <p:sp>
          <p:nvSpPr>
            <p:cNvPr name="Freeform 3" id="3"/>
            <p:cNvSpPr/>
            <p:nvPr/>
          </p:nvSpPr>
          <p:spPr>
            <a:xfrm flipH="false" flipV="false" rot="0">
              <a:off x="0" y="0"/>
              <a:ext cx="2536852" cy="1266011"/>
            </a:xfrm>
            <a:custGeom>
              <a:avLst/>
              <a:gdLst/>
              <a:ahLst/>
              <a:cxnLst/>
              <a:rect r="r" b="b" t="t" l="l"/>
              <a:pathLst>
                <a:path h="1266011" w="2536852">
                  <a:moveTo>
                    <a:pt x="19994" y="0"/>
                  </a:moveTo>
                  <a:lnTo>
                    <a:pt x="2516859" y="0"/>
                  </a:lnTo>
                  <a:cubicBezTo>
                    <a:pt x="2527901" y="0"/>
                    <a:pt x="2536852" y="8951"/>
                    <a:pt x="2536852" y="19994"/>
                  </a:cubicBezTo>
                  <a:lnTo>
                    <a:pt x="2536852" y="1246017"/>
                  </a:lnTo>
                  <a:cubicBezTo>
                    <a:pt x="2536852" y="1257059"/>
                    <a:pt x="2527901" y="1266011"/>
                    <a:pt x="2516859" y="1266011"/>
                  </a:cubicBezTo>
                  <a:lnTo>
                    <a:pt x="19994" y="1266011"/>
                  </a:lnTo>
                  <a:cubicBezTo>
                    <a:pt x="8951" y="1266011"/>
                    <a:pt x="0" y="1257059"/>
                    <a:pt x="0" y="1246017"/>
                  </a:cubicBezTo>
                  <a:lnTo>
                    <a:pt x="0" y="19994"/>
                  </a:lnTo>
                  <a:cubicBezTo>
                    <a:pt x="0" y="8951"/>
                    <a:pt x="8951" y="0"/>
                    <a:pt x="19994" y="0"/>
                  </a:cubicBezTo>
                  <a:close/>
                </a:path>
              </a:pathLst>
            </a:custGeom>
            <a:solidFill>
              <a:srgbClr val="FFFFFF"/>
            </a:solidFill>
            <a:ln cap="rnd">
              <a:noFill/>
              <a:prstDash val="sysDot"/>
              <a:round/>
            </a:ln>
          </p:spPr>
        </p:sp>
        <p:sp>
          <p:nvSpPr>
            <p:cNvPr name="TextBox 4" id="4"/>
            <p:cNvSpPr txBox="true"/>
            <p:nvPr/>
          </p:nvSpPr>
          <p:spPr>
            <a:xfrm>
              <a:off x="0" y="19050"/>
              <a:ext cx="2536852" cy="1246961"/>
            </a:xfrm>
            <a:prstGeom prst="rect">
              <a:avLst/>
            </a:prstGeom>
          </p:spPr>
          <p:txBody>
            <a:bodyPr anchor="ctr" rtlCol="false" tIns="50800" lIns="50800" bIns="50800" rIns="50800"/>
            <a:lstStyle/>
            <a:p>
              <a:pPr algn="ctr">
                <a:lnSpc>
                  <a:spcPts val="1979"/>
                </a:lnSpc>
              </a:pPr>
            </a:p>
          </p:txBody>
        </p:sp>
      </p:grpSp>
      <p:grpSp>
        <p:nvGrpSpPr>
          <p:cNvPr name="Group 5" id="5"/>
          <p:cNvGrpSpPr/>
          <p:nvPr/>
        </p:nvGrpSpPr>
        <p:grpSpPr>
          <a:xfrm rot="5400000">
            <a:off x="15736621" y="803205"/>
            <a:ext cx="1857699" cy="1857699"/>
            <a:chOff x="0" y="0"/>
            <a:chExt cx="2476932" cy="2476932"/>
          </a:xfrm>
        </p:grpSpPr>
        <p:grpSp>
          <p:nvGrpSpPr>
            <p:cNvPr name="Group 6" id="6"/>
            <p:cNvGrpSpPr/>
            <p:nvPr/>
          </p:nvGrpSpPr>
          <p:grpSpPr>
            <a:xfrm rot="0">
              <a:off x="0" y="0"/>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0" y="1238466"/>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2" id="12"/>
            <p:cNvGrpSpPr/>
            <p:nvPr/>
          </p:nvGrpSpPr>
          <p:grpSpPr>
            <a:xfrm rot="0">
              <a:off x="1238466" y="0"/>
              <a:ext cx="1238466" cy="12384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4" id="1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5" id="15"/>
          <p:cNvGrpSpPr/>
          <p:nvPr/>
        </p:nvGrpSpPr>
        <p:grpSpPr>
          <a:xfrm rot="-5400000">
            <a:off x="0" y="8429301"/>
            <a:ext cx="1857699" cy="1857699"/>
            <a:chOff x="0" y="0"/>
            <a:chExt cx="2476932" cy="2476932"/>
          </a:xfrm>
        </p:grpSpPr>
        <p:grpSp>
          <p:nvGrpSpPr>
            <p:cNvPr name="Group 16" id="16"/>
            <p:cNvGrpSpPr/>
            <p:nvPr/>
          </p:nvGrpSpPr>
          <p:grpSpPr>
            <a:xfrm rot="0">
              <a:off x="0" y="0"/>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0" y="1238466"/>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2" id="22"/>
            <p:cNvGrpSpPr/>
            <p:nvPr/>
          </p:nvGrpSpPr>
          <p:grpSpPr>
            <a:xfrm rot="0">
              <a:off x="1238466" y="0"/>
              <a:ext cx="1238466" cy="123846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5" id="25"/>
          <p:cNvGrpSpPr/>
          <p:nvPr/>
        </p:nvGrpSpPr>
        <p:grpSpPr>
          <a:xfrm rot="0">
            <a:off x="1597900" y="2477967"/>
            <a:ext cx="1442458" cy="1442458"/>
            <a:chOff x="0" y="0"/>
            <a:chExt cx="1923278" cy="1923278"/>
          </a:xfrm>
        </p:grpSpPr>
        <p:grpSp>
          <p:nvGrpSpPr>
            <p:cNvPr name="Group 26" id="26"/>
            <p:cNvGrpSpPr/>
            <p:nvPr/>
          </p:nvGrpSpPr>
          <p:grpSpPr>
            <a:xfrm rot="0">
              <a:off x="0" y="0"/>
              <a:ext cx="961639" cy="96163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28" id="2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29" id="29"/>
            <p:cNvGrpSpPr/>
            <p:nvPr/>
          </p:nvGrpSpPr>
          <p:grpSpPr>
            <a:xfrm rot="0">
              <a:off x="0" y="961639"/>
              <a:ext cx="961639" cy="96163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961639" y="0"/>
              <a:ext cx="961639" cy="961639"/>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5" id="35"/>
          <p:cNvGrpSpPr/>
          <p:nvPr/>
        </p:nvGrpSpPr>
        <p:grpSpPr>
          <a:xfrm rot="5400000">
            <a:off x="1133475" y="1333631"/>
            <a:ext cx="928850" cy="92885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7" id="3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38" id="38"/>
          <p:cNvGrpSpPr/>
          <p:nvPr/>
        </p:nvGrpSpPr>
        <p:grpSpPr>
          <a:xfrm rot="5400000">
            <a:off x="11822708" y="7996138"/>
            <a:ext cx="928850" cy="92885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0" id="4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41" id="41"/>
          <p:cNvSpPr/>
          <p:nvPr/>
        </p:nvSpPr>
        <p:spPr>
          <a:xfrm flipH="false" flipV="false" rot="0">
            <a:off x="12813246" y="4262081"/>
            <a:ext cx="3852225" cy="4996219"/>
          </a:xfrm>
          <a:custGeom>
            <a:avLst/>
            <a:gdLst/>
            <a:ahLst/>
            <a:cxnLst/>
            <a:rect r="r" b="b" t="t" l="l"/>
            <a:pathLst>
              <a:path h="4996219" w="3852225">
                <a:moveTo>
                  <a:pt x="0" y="0"/>
                </a:moveTo>
                <a:lnTo>
                  <a:pt x="3852225" y="0"/>
                </a:lnTo>
                <a:lnTo>
                  <a:pt x="3852225" y="4996219"/>
                </a:lnTo>
                <a:lnTo>
                  <a:pt x="0" y="4996219"/>
                </a:lnTo>
                <a:lnTo>
                  <a:pt x="0" y="0"/>
                </a:lnTo>
                <a:close/>
              </a:path>
            </a:pathLst>
          </a:custGeom>
          <a:blipFill>
            <a:blip r:embed="rId2">
              <a:alphaModFix amt="60000"/>
            </a:blip>
            <a:stretch>
              <a:fillRect l="0" t="0" r="0" b="0"/>
            </a:stretch>
          </a:blipFill>
        </p:spPr>
      </p:sp>
      <p:sp>
        <p:nvSpPr>
          <p:cNvPr name="TextBox 42" id="42"/>
          <p:cNvSpPr txBox="true"/>
          <p:nvPr/>
        </p:nvSpPr>
        <p:spPr>
          <a:xfrm rot="0">
            <a:off x="3725643" y="2613279"/>
            <a:ext cx="7361156" cy="431086"/>
          </a:xfrm>
          <a:prstGeom prst="rect">
            <a:avLst/>
          </a:prstGeom>
        </p:spPr>
        <p:txBody>
          <a:bodyPr anchor="t" rtlCol="false" tIns="0" lIns="0" bIns="0" rIns="0">
            <a:spAutoFit/>
          </a:bodyPr>
          <a:lstStyle/>
          <a:p>
            <a:pPr algn="l" marL="0" indent="0" lvl="0">
              <a:lnSpc>
                <a:spcPts val="3539"/>
              </a:lnSpc>
              <a:spcBef>
                <a:spcPct val="0"/>
              </a:spcBef>
            </a:pPr>
            <a:r>
              <a:rPr lang="en-US" b="true" sz="2528">
                <a:solidFill>
                  <a:srgbClr val="929292"/>
                </a:solidFill>
                <a:latin typeface="Inter Bold"/>
                <a:ea typeface="Inter Bold"/>
                <a:cs typeface="Inter Bold"/>
                <a:sym typeface="Inter Bold"/>
              </a:rPr>
              <a:t>Détection automatique du discours de haine</a:t>
            </a:r>
          </a:p>
        </p:txBody>
      </p:sp>
      <p:sp>
        <p:nvSpPr>
          <p:cNvPr name="TextBox 43" id="43"/>
          <p:cNvSpPr txBox="true"/>
          <p:nvPr/>
        </p:nvSpPr>
        <p:spPr>
          <a:xfrm rot="0">
            <a:off x="928850" y="644547"/>
            <a:ext cx="12654660"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 Notre Solution</a:t>
            </a:r>
          </a:p>
        </p:txBody>
      </p:sp>
      <p:sp>
        <p:nvSpPr>
          <p:cNvPr name="TextBox 44" id="44"/>
          <p:cNvSpPr txBox="true"/>
          <p:nvPr/>
        </p:nvSpPr>
        <p:spPr>
          <a:xfrm rot="0">
            <a:off x="2588438" y="3365543"/>
            <a:ext cx="10224808" cy="4907836"/>
          </a:xfrm>
          <a:prstGeom prst="rect">
            <a:avLst/>
          </a:prstGeom>
        </p:spPr>
        <p:txBody>
          <a:bodyPr anchor="t" rtlCol="false" tIns="0" lIns="0" bIns="0" rIns="0">
            <a:spAutoFit/>
          </a:bodyPr>
          <a:lstStyle/>
          <a:p>
            <a:pPr algn="l" marL="0" indent="0" lvl="0">
              <a:lnSpc>
                <a:spcPts val="3539"/>
              </a:lnSpc>
              <a:spcBef>
                <a:spcPct val="0"/>
              </a:spcBef>
            </a:pPr>
            <a:r>
              <a:rPr lang="en-US" b="true" sz="2528">
                <a:solidFill>
                  <a:srgbClr val="676E7B"/>
                </a:solidFill>
                <a:latin typeface="Inter Bold"/>
                <a:ea typeface="Inter Bold"/>
                <a:cs typeface="Inter Bold"/>
                <a:sym typeface="Inter Bold"/>
              </a:rPr>
              <a:t>Pour répondr</a:t>
            </a:r>
            <a:r>
              <a:rPr lang="en-US" b="true" sz="2528" strike="noStrike" u="none">
                <a:solidFill>
                  <a:srgbClr val="676E7B"/>
                </a:solidFill>
                <a:latin typeface="Inter Bold"/>
                <a:ea typeface="Inter Bold"/>
                <a:cs typeface="Inter Bold"/>
                <a:sym typeface="Inter Bold"/>
              </a:rPr>
              <a:t>e à ces défis, nous avons développé une solution basée sur le traitement automatique du langage naturel (NLP), qui permet de :</a:t>
            </a:r>
          </a:p>
          <a:p>
            <a:pPr algn="l" marL="545815" indent="-272908" lvl="1">
              <a:lnSpc>
                <a:spcPts val="3539"/>
              </a:lnSpc>
              <a:spcBef>
                <a:spcPct val="0"/>
              </a:spcBef>
              <a:buFont typeface="Arial"/>
              <a:buChar char="•"/>
            </a:pPr>
            <a:r>
              <a:rPr lang="en-US" b="true" sz="2528" strike="noStrike" u="none">
                <a:solidFill>
                  <a:srgbClr val="676E7B"/>
                </a:solidFill>
                <a:latin typeface="Inter Bold"/>
                <a:ea typeface="Inter Bold"/>
                <a:cs typeface="Inter Bold"/>
                <a:sym typeface="Inter Bold"/>
              </a:rPr>
              <a:t>Analyser les textes publiés sur les réseaux sociaux en identifiant les propos haineux de manière automatique.</a:t>
            </a:r>
          </a:p>
          <a:p>
            <a:pPr algn="l" marL="545815" indent="-272908" lvl="1">
              <a:lnSpc>
                <a:spcPts val="3539"/>
              </a:lnSpc>
              <a:spcBef>
                <a:spcPct val="0"/>
              </a:spcBef>
              <a:buFont typeface="Arial"/>
              <a:buChar char="•"/>
            </a:pPr>
            <a:r>
              <a:rPr lang="en-US" b="true" sz="2528" strike="noStrike" u="none">
                <a:solidFill>
                  <a:srgbClr val="676E7B"/>
                </a:solidFill>
                <a:latin typeface="Inter Bold"/>
                <a:ea typeface="Inter Bold"/>
                <a:cs typeface="Inter Bold"/>
                <a:sym typeface="Inter Bold"/>
              </a:rPr>
              <a:t>Utiliser des techniques avancées de machine learning pour entraîner un modèle capable de distinguer les discours de haine des contenus neutres ou positifs.</a:t>
            </a:r>
          </a:p>
          <a:p>
            <a:pPr algn="l" marL="545815" indent="-272908" lvl="1">
              <a:lnSpc>
                <a:spcPts val="3539"/>
              </a:lnSpc>
              <a:spcBef>
                <a:spcPct val="0"/>
              </a:spcBef>
              <a:buFont typeface="Arial"/>
              <a:buChar char="•"/>
            </a:pPr>
            <a:r>
              <a:rPr lang="en-US" b="true" sz="2528" strike="noStrike" u="none">
                <a:solidFill>
                  <a:srgbClr val="676E7B"/>
                </a:solidFill>
                <a:latin typeface="Inter Bold"/>
                <a:ea typeface="Inter Bold"/>
                <a:cs typeface="Inter Bold"/>
                <a:sym typeface="Inter Bold"/>
              </a:rPr>
              <a:t>Fournir une approche scalable et rapide pour modérer de grandes quantités de données en temps réel.</a:t>
            </a:r>
          </a:p>
          <a:p>
            <a:pPr algn="l" marL="0" indent="0" lvl="0">
              <a:lnSpc>
                <a:spcPts val="3539"/>
              </a:lnSpc>
              <a:spcBef>
                <a:spcPct val="0"/>
              </a:spcBef>
            </a:pPr>
          </a:p>
        </p:txBody>
      </p:sp>
      <p:sp>
        <p:nvSpPr>
          <p:cNvPr name="Freeform 45" id="45"/>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3"/>
            <a:stretch>
              <a:fillRect l="0" t="0" r="0" b="0"/>
            </a:stretch>
          </a:blipFill>
        </p:spPr>
      </p:sp>
      <p:sp>
        <p:nvSpPr>
          <p:cNvPr name="Freeform 46" id="46"/>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4"/>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sp>
        <p:nvSpPr>
          <p:cNvPr name="AutoShape 2" id="2"/>
          <p:cNvSpPr/>
          <p:nvPr/>
        </p:nvSpPr>
        <p:spPr>
          <a:xfrm>
            <a:off x="1228725" y="5716326"/>
            <a:ext cx="15963900" cy="0"/>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arrow" len="sm" w="med"/>
          </a:ln>
        </p:spPr>
      </p:sp>
      <p:grpSp>
        <p:nvGrpSpPr>
          <p:cNvPr name="Group 3" id="3"/>
          <p:cNvGrpSpPr/>
          <p:nvPr/>
        </p:nvGrpSpPr>
        <p:grpSpPr>
          <a:xfrm rot="0">
            <a:off x="10858500" y="5582976"/>
            <a:ext cx="266700" cy="2667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olid"/>
              <a:miter/>
            </a:ln>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6" id="6"/>
          <p:cNvGrpSpPr/>
          <p:nvPr/>
        </p:nvGrpSpPr>
        <p:grpSpPr>
          <a:xfrm rot="0">
            <a:off x="10896600" y="5621076"/>
            <a:ext cx="190500" cy="1905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ysDot"/>
              <a:miter/>
            </a:ln>
          </p:spPr>
        </p:sp>
        <p:sp>
          <p:nvSpPr>
            <p:cNvPr name="TextBox 8" id="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9" id="9"/>
          <p:cNvGrpSpPr/>
          <p:nvPr/>
        </p:nvGrpSpPr>
        <p:grpSpPr>
          <a:xfrm rot="0">
            <a:off x="15709793" y="5582976"/>
            <a:ext cx="266700" cy="2667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olid"/>
              <a:miter/>
            </a:ln>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12" id="12"/>
          <p:cNvGrpSpPr/>
          <p:nvPr/>
        </p:nvGrpSpPr>
        <p:grpSpPr>
          <a:xfrm rot="0">
            <a:off x="15747893" y="5621076"/>
            <a:ext cx="190500" cy="1905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ysDot"/>
              <a:miter/>
            </a:ln>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15" id="15"/>
          <p:cNvGrpSpPr/>
          <p:nvPr/>
        </p:nvGrpSpPr>
        <p:grpSpPr>
          <a:xfrm rot="0">
            <a:off x="1095375" y="5582976"/>
            <a:ext cx="266700" cy="2667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olid"/>
              <a:miter/>
            </a:ln>
          </p:spPr>
        </p:sp>
        <p:sp>
          <p:nvSpPr>
            <p:cNvPr name="TextBox 17" id="17"/>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18" id="18"/>
          <p:cNvGrpSpPr/>
          <p:nvPr/>
        </p:nvGrpSpPr>
        <p:grpSpPr>
          <a:xfrm rot="0">
            <a:off x="1133475" y="5621076"/>
            <a:ext cx="190500" cy="1905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ysDot"/>
              <a:miter/>
            </a:ln>
          </p:spPr>
        </p:sp>
        <p:sp>
          <p:nvSpPr>
            <p:cNvPr name="TextBox 20" id="20"/>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TextBox 21" id="21"/>
          <p:cNvSpPr txBox="true"/>
          <p:nvPr/>
        </p:nvSpPr>
        <p:spPr>
          <a:xfrm rot="0">
            <a:off x="1095375" y="5105400"/>
            <a:ext cx="831839" cy="356234"/>
          </a:xfrm>
          <a:prstGeom prst="rect">
            <a:avLst/>
          </a:prstGeom>
        </p:spPr>
        <p:txBody>
          <a:bodyPr anchor="t" rtlCol="false" tIns="0" lIns="0" bIns="0" rIns="0">
            <a:spAutoFit/>
          </a:bodyPr>
          <a:lstStyle/>
          <a:p>
            <a:pPr algn="l">
              <a:lnSpc>
                <a:spcPts val="2940"/>
              </a:lnSpc>
            </a:pPr>
            <a:r>
              <a:rPr lang="en-US" b="true" sz="2100">
                <a:solidFill>
                  <a:srgbClr val="000000"/>
                </a:solidFill>
                <a:latin typeface="Inter Bold"/>
                <a:ea typeface="Inter Bold"/>
                <a:cs typeface="Inter Bold"/>
                <a:sym typeface="Inter Bold"/>
              </a:rPr>
              <a:t>E</a:t>
            </a:r>
            <a:r>
              <a:rPr lang="en-US" b="true" sz="2100">
                <a:solidFill>
                  <a:srgbClr val="000000"/>
                </a:solidFill>
                <a:latin typeface="Inter Bold"/>
                <a:ea typeface="Inter Bold"/>
                <a:cs typeface="Inter Bold"/>
                <a:sym typeface="Inter Bold"/>
              </a:rPr>
              <a:t>1</a:t>
            </a:r>
          </a:p>
        </p:txBody>
      </p:sp>
      <p:sp>
        <p:nvSpPr>
          <p:cNvPr name="TextBox 22" id="22"/>
          <p:cNvSpPr txBox="true"/>
          <p:nvPr/>
        </p:nvSpPr>
        <p:spPr>
          <a:xfrm rot="0">
            <a:off x="45296" y="6065578"/>
            <a:ext cx="4894365" cy="323214"/>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Collecte des données</a:t>
            </a:r>
          </a:p>
        </p:txBody>
      </p:sp>
      <p:sp>
        <p:nvSpPr>
          <p:cNvPr name="TextBox 23" id="23"/>
          <p:cNvSpPr txBox="true"/>
          <p:nvPr/>
        </p:nvSpPr>
        <p:spPr>
          <a:xfrm rot="0">
            <a:off x="4299699" y="6065578"/>
            <a:ext cx="4894365" cy="323214"/>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Prétraitement des données</a:t>
            </a:r>
          </a:p>
        </p:txBody>
      </p:sp>
      <p:sp>
        <p:nvSpPr>
          <p:cNvPr name="TextBox 24" id="24"/>
          <p:cNvSpPr txBox="true"/>
          <p:nvPr/>
        </p:nvSpPr>
        <p:spPr>
          <a:xfrm rot="0">
            <a:off x="9530760" y="6065578"/>
            <a:ext cx="4894365" cy="323214"/>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Architecture du modèle</a:t>
            </a:r>
          </a:p>
        </p:txBody>
      </p:sp>
      <p:sp>
        <p:nvSpPr>
          <p:cNvPr name="TextBox 25" id="25"/>
          <p:cNvSpPr txBox="true"/>
          <p:nvPr/>
        </p:nvSpPr>
        <p:spPr>
          <a:xfrm rot="0">
            <a:off x="10026661" y="5105400"/>
            <a:ext cx="831839" cy="356234"/>
          </a:xfrm>
          <a:prstGeom prst="rect">
            <a:avLst/>
          </a:prstGeom>
        </p:spPr>
        <p:txBody>
          <a:bodyPr anchor="t" rtlCol="false" tIns="0" lIns="0" bIns="0" rIns="0">
            <a:spAutoFit/>
          </a:bodyPr>
          <a:lstStyle/>
          <a:p>
            <a:pPr algn="l">
              <a:lnSpc>
                <a:spcPts val="2940"/>
              </a:lnSpc>
            </a:pPr>
            <a:r>
              <a:rPr lang="en-US" b="true" sz="2100">
                <a:solidFill>
                  <a:srgbClr val="000000"/>
                </a:solidFill>
                <a:latin typeface="Inter Bold"/>
                <a:ea typeface="Inter Bold"/>
                <a:cs typeface="Inter Bold"/>
                <a:sym typeface="Inter Bold"/>
              </a:rPr>
              <a:t>E3</a:t>
            </a:r>
          </a:p>
        </p:txBody>
      </p:sp>
      <p:sp>
        <p:nvSpPr>
          <p:cNvPr name="TextBox 26" id="26"/>
          <p:cNvSpPr txBox="true"/>
          <p:nvPr/>
        </p:nvSpPr>
        <p:spPr>
          <a:xfrm rot="0">
            <a:off x="15630071" y="5105400"/>
            <a:ext cx="831839" cy="356234"/>
          </a:xfrm>
          <a:prstGeom prst="rect">
            <a:avLst/>
          </a:prstGeom>
        </p:spPr>
        <p:txBody>
          <a:bodyPr anchor="t" rtlCol="false" tIns="0" lIns="0" bIns="0" rIns="0">
            <a:spAutoFit/>
          </a:bodyPr>
          <a:lstStyle/>
          <a:p>
            <a:pPr algn="l">
              <a:lnSpc>
                <a:spcPts val="2940"/>
              </a:lnSpc>
            </a:pPr>
            <a:r>
              <a:rPr lang="en-US" b="true" sz="2100">
                <a:solidFill>
                  <a:srgbClr val="000000"/>
                </a:solidFill>
                <a:latin typeface="Inter Bold"/>
                <a:ea typeface="Inter Bold"/>
                <a:cs typeface="Inter Bold"/>
                <a:sym typeface="Inter Bold"/>
              </a:rPr>
              <a:t>E4</a:t>
            </a:r>
          </a:p>
        </p:txBody>
      </p:sp>
      <p:sp>
        <p:nvSpPr>
          <p:cNvPr name="TextBox 27" id="27"/>
          <p:cNvSpPr txBox="true"/>
          <p:nvPr/>
        </p:nvSpPr>
        <p:spPr>
          <a:xfrm rot="0">
            <a:off x="5690700" y="1077880"/>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grpSp>
        <p:nvGrpSpPr>
          <p:cNvPr name="Group 28" id="28"/>
          <p:cNvGrpSpPr/>
          <p:nvPr/>
        </p:nvGrpSpPr>
        <p:grpSpPr>
          <a:xfrm rot="-5400000">
            <a:off x="0" y="8429301"/>
            <a:ext cx="1857699" cy="1857699"/>
            <a:chOff x="0" y="0"/>
            <a:chExt cx="2476932" cy="2476932"/>
          </a:xfrm>
        </p:grpSpPr>
        <p:grpSp>
          <p:nvGrpSpPr>
            <p:cNvPr name="Group 29" id="29"/>
            <p:cNvGrpSpPr/>
            <p:nvPr/>
          </p:nvGrpSpPr>
          <p:grpSpPr>
            <a:xfrm rot="0">
              <a:off x="0" y="0"/>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0" y="1238466"/>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1238466" y="0"/>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8" id="38"/>
          <p:cNvGrpSpPr/>
          <p:nvPr/>
        </p:nvGrpSpPr>
        <p:grpSpPr>
          <a:xfrm rot="5400000">
            <a:off x="15736621" y="860230"/>
            <a:ext cx="1857699" cy="1857699"/>
            <a:chOff x="0" y="0"/>
            <a:chExt cx="2476932" cy="2476932"/>
          </a:xfrm>
        </p:grpSpPr>
        <p:grpSp>
          <p:nvGrpSpPr>
            <p:cNvPr name="Group 39" id="39"/>
            <p:cNvGrpSpPr/>
            <p:nvPr/>
          </p:nvGrpSpPr>
          <p:grpSpPr>
            <a:xfrm rot="0">
              <a:off x="0" y="0"/>
              <a:ext cx="1238466" cy="1238466"/>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1" id="4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2" id="42"/>
            <p:cNvGrpSpPr/>
            <p:nvPr/>
          </p:nvGrpSpPr>
          <p:grpSpPr>
            <a:xfrm rot="0">
              <a:off x="0" y="1238466"/>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1238466" y="0"/>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48" id="48"/>
          <p:cNvGrpSpPr/>
          <p:nvPr/>
        </p:nvGrpSpPr>
        <p:grpSpPr>
          <a:xfrm rot="0">
            <a:off x="0" y="2390185"/>
            <a:ext cx="3522171" cy="2348114"/>
            <a:chOff x="0" y="0"/>
            <a:chExt cx="4696228" cy="3130819"/>
          </a:xfrm>
        </p:grpSpPr>
        <p:grpSp>
          <p:nvGrpSpPr>
            <p:cNvPr name="Group 49" id="49"/>
            <p:cNvGrpSpPr/>
            <p:nvPr/>
          </p:nvGrpSpPr>
          <p:grpSpPr>
            <a:xfrm rot="5400000">
              <a:off x="3130819" y="0"/>
              <a:ext cx="1565409" cy="1565409"/>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1" id="5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2" id="52"/>
            <p:cNvGrpSpPr/>
            <p:nvPr/>
          </p:nvGrpSpPr>
          <p:grpSpPr>
            <a:xfrm rot="5400000">
              <a:off x="1565409" y="1565409"/>
              <a:ext cx="1565409" cy="156540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4" id="5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55" id="55"/>
            <p:cNvGrpSpPr/>
            <p:nvPr/>
          </p:nvGrpSpPr>
          <p:grpSpPr>
            <a:xfrm rot="5400000">
              <a:off x="0" y="0"/>
              <a:ext cx="1565409" cy="1565409"/>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57" id="5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58" id="58"/>
          <p:cNvGrpSpPr/>
          <p:nvPr/>
        </p:nvGrpSpPr>
        <p:grpSpPr>
          <a:xfrm rot="0">
            <a:off x="15967558" y="8016888"/>
            <a:ext cx="3522171" cy="3522171"/>
            <a:chOff x="0" y="0"/>
            <a:chExt cx="4696228" cy="4696228"/>
          </a:xfrm>
        </p:grpSpPr>
        <p:grpSp>
          <p:nvGrpSpPr>
            <p:cNvPr name="Group 59" id="59"/>
            <p:cNvGrpSpPr/>
            <p:nvPr/>
          </p:nvGrpSpPr>
          <p:grpSpPr>
            <a:xfrm rot="5400000">
              <a:off x="1565409" y="0"/>
              <a:ext cx="1565409" cy="1565409"/>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1" id="61"/>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2" id="62"/>
            <p:cNvGrpSpPr/>
            <p:nvPr/>
          </p:nvGrpSpPr>
          <p:grpSpPr>
            <a:xfrm rot="5400000">
              <a:off x="3130819" y="1565409"/>
              <a:ext cx="1565409" cy="1565409"/>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4" id="6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5" id="65"/>
            <p:cNvGrpSpPr/>
            <p:nvPr/>
          </p:nvGrpSpPr>
          <p:grpSpPr>
            <a:xfrm rot="5400000">
              <a:off x="1565409" y="3130819"/>
              <a:ext cx="1565409" cy="1565409"/>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67" id="6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68" id="68"/>
            <p:cNvGrpSpPr/>
            <p:nvPr/>
          </p:nvGrpSpPr>
          <p:grpSpPr>
            <a:xfrm rot="5400000">
              <a:off x="0" y="1565409"/>
              <a:ext cx="1565409" cy="1565409"/>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0" id="70"/>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grpSp>
        <p:nvGrpSpPr>
          <p:cNvPr name="Group 71" id="71"/>
          <p:cNvGrpSpPr/>
          <p:nvPr/>
        </p:nvGrpSpPr>
        <p:grpSpPr>
          <a:xfrm rot="5400000">
            <a:off x="4489530" y="-582740"/>
            <a:ext cx="1174057" cy="1174057"/>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3" id="73"/>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74" id="74"/>
          <p:cNvGrpSpPr/>
          <p:nvPr/>
        </p:nvGrpSpPr>
        <p:grpSpPr>
          <a:xfrm rot="5400000">
            <a:off x="7841941" y="3818416"/>
            <a:ext cx="1174057" cy="1174057"/>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76" id="76"/>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77" id="77"/>
          <p:cNvGrpSpPr/>
          <p:nvPr/>
        </p:nvGrpSpPr>
        <p:grpSpPr>
          <a:xfrm rot="5400000">
            <a:off x="14947793" y="3756388"/>
            <a:ext cx="1174057" cy="1174057"/>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9" id="79"/>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80" id="80"/>
          <p:cNvGrpSpPr/>
          <p:nvPr/>
        </p:nvGrpSpPr>
        <p:grpSpPr>
          <a:xfrm rot="5400000">
            <a:off x="3522171" y="3929781"/>
            <a:ext cx="1174057" cy="1174057"/>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2" id="82"/>
            <p:cNvSpPr txBox="true"/>
            <p:nvPr/>
          </p:nvSpPr>
          <p:spPr>
            <a:xfrm>
              <a:off x="0" y="19050"/>
              <a:ext cx="812800" cy="793750"/>
            </a:xfrm>
            <a:prstGeom prst="rect">
              <a:avLst/>
            </a:prstGeom>
          </p:spPr>
          <p:txBody>
            <a:bodyPr anchor="ctr" rtlCol="false" tIns="104561" lIns="104561" bIns="104561" rIns="104561"/>
            <a:lstStyle/>
            <a:p>
              <a:pPr algn="ctr">
                <a:lnSpc>
                  <a:spcPts val="1979"/>
                </a:lnSpc>
              </a:pPr>
            </a:p>
          </p:txBody>
        </p:sp>
      </p:grpSp>
      <p:grpSp>
        <p:nvGrpSpPr>
          <p:cNvPr name="Group 83" id="83"/>
          <p:cNvGrpSpPr/>
          <p:nvPr/>
        </p:nvGrpSpPr>
        <p:grpSpPr>
          <a:xfrm rot="0">
            <a:off x="5934075" y="5582976"/>
            <a:ext cx="266700" cy="266700"/>
            <a:chOff x="0" y="0"/>
            <a:chExt cx="812800" cy="812800"/>
          </a:xfrm>
        </p:grpSpPr>
        <p:sp>
          <p:nvSpPr>
            <p:cNvPr name="Freeform 84" id="8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olid"/>
              <a:miter/>
            </a:ln>
          </p:spPr>
        </p:sp>
        <p:sp>
          <p:nvSpPr>
            <p:cNvPr name="TextBox 85" id="85"/>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grpSp>
        <p:nvGrpSpPr>
          <p:cNvPr name="Group 86" id="86"/>
          <p:cNvGrpSpPr/>
          <p:nvPr/>
        </p:nvGrpSpPr>
        <p:grpSpPr>
          <a:xfrm rot="0">
            <a:off x="5972175" y="5621076"/>
            <a:ext cx="190500" cy="190500"/>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EEF"/>
            </a:solidFill>
            <a:ln w="19050" cap="sq">
              <a:solidFill>
                <a:srgbClr val="A6A6A6"/>
              </a:solidFill>
              <a:prstDash val="sysDot"/>
              <a:miter/>
            </a:ln>
          </p:spPr>
        </p:sp>
        <p:sp>
          <p:nvSpPr>
            <p:cNvPr name="TextBox 88" id="88"/>
            <p:cNvSpPr txBox="true"/>
            <p:nvPr/>
          </p:nvSpPr>
          <p:spPr>
            <a:xfrm>
              <a:off x="76200" y="66675"/>
              <a:ext cx="660400" cy="669925"/>
            </a:xfrm>
            <a:prstGeom prst="rect">
              <a:avLst/>
            </a:prstGeom>
          </p:spPr>
          <p:txBody>
            <a:bodyPr anchor="ctr" rtlCol="false" tIns="50800" lIns="50800" bIns="50800" rIns="50800"/>
            <a:lstStyle/>
            <a:p>
              <a:pPr algn="ctr">
                <a:lnSpc>
                  <a:spcPts val="139"/>
                </a:lnSpc>
              </a:pPr>
            </a:p>
          </p:txBody>
        </p:sp>
      </p:grpSp>
      <p:sp>
        <p:nvSpPr>
          <p:cNvPr name="TextBox 89" id="89"/>
          <p:cNvSpPr txBox="true"/>
          <p:nvPr/>
        </p:nvSpPr>
        <p:spPr>
          <a:xfrm rot="0">
            <a:off x="5934075" y="5105400"/>
            <a:ext cx="831839" cy="356234"/>
          </a:xfrm>
          <a:prstGeom prst="rect">
            <a:avLst/>
          </a:prstGeom>
        </p:spPr>
        <p:txBody>
          <a:bodyPr anchor="t" rtlCol="false" tIns="0" lIns="0" bIns="0" rIns="0">
            <a:spAutoFit/>
          </a:bodyPr>
          <a:lstStyle/>
          <a:p>
            <a:pPr algn="l">
              <a:lnSpc>
                <a:spcPts val="2940"/>
              </a:lnSpc>
            </a:pPr>
            <a:r>
              <a:rPr lang="en-US" b="true" sz="2100">
                <a:solidFill>
                  <a:srgbClr val="000000"/>
                </a:solidFill>
                <a:latin typeface="Inter Bold"/>
                <a:ea typeface="Inter Bold"/>
                <a:cs typeface="Inter Bold"/>
                <a:sym typeface="Inter Bold"/>
              </a:rPr>
              <a:t>E2</a:t>
            </a:r>
          </a:p>
        </p:txBody>
      </p:sp>
      <p:sp>
        <p:nvSpPr>
          <p:cNvPr name="TextBox 90" id="90"/>
          <p:cNvSpPr txBox="true"/>
          <p:nvPr/>
        </p:nvSpPr>
        <p:spPr>
          <a:xfrm rot="0">
            <a:off x="15300960" y="6065578"/>
            <a:ext cx="4894365" cy="323214"/>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Évaluation des modèles</a:t>
            </a:r>
          </a:p>
        </p:txBody>
      </p:sp>
      <p:grpSp>
        <p:nvGrpSpPr>
          <p:cNvPr name="Group 91" id="91"/>
          <p:cNvGrpSpPr/>
          <p:nvPr/>
        </p:nvGrpSpPr>
        <p:grpSpPr>
          <a:xfrm rot="5400000">
            <a:off x="15736621" y="803205"/>
            <a:ext cx="1857699" cy="1857699"/>
            <a:chOff x="0" y="0"/>
            <a:chExt cx="2476932" cy="2476932"/>
          </a:xfrm>
        </p:grpSpPr>
        <p:grpSp>
          <p:nvGrpSpPr>
            <p:cNvPr name="Group 92" id="92"/>
            <p:cNvGrpSpPr/>
            <p:nvPr/>
          </p:nvGrpSpPr>
          <p:grpSpPr>
            <a:xfrm rot="0">
              <a:off x="0" y="0"/>
              <a:ext cx="1238466" cy="1238466"/>
              <a:chOff x="0" y="0"/>
              <a:chExt cx="812800" cy="812800"/>
            </a:xfrm>
          </p:grpSpPr>
          <p:sp>
            <p:nvSpPr>
              <p:cNvPr name="Freeform 93" id="9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94" id="9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5" id="95"/>
            <p:cNvGrpSpPr/>
            <p:nvPr/>
          </p:nvGrpSpPr>
          <p:grpSpPr>
            <a:xfrm rot="0">
              <a:off x="0" y="1238466"/>
              <a:ext cx="1238466" cy="1238466"/>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97" id="9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8" id="98"/>
            <p:cNvGrpSpPr/>
            <p:nvPr/>
          </p:nvGrpSpPr>
          <p:grpSpPr>
            <a:xfrm rot="0">
              <a:off x="1238466" y="0"/>
              <a:ext cx="1238466" cy="1238466"/>
              <a:chOff x="0" y="0"/>
              <a:chExt cx="812800" cy="812800"/>
            </a:xfrm>
          </p:grpSpPr>
          <p:sp>
            <p:nvSpPr>
              <p:cNvPr name="Freeform 99" id="9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00" id="10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01" id="101"/>
          <p:cNvGrpSpPr/>
          <p:nvPr/>
        </p:nvGrpSpPr>
        <p:grpSpPr>
          <a:xfrm rot="5400000">
            <a:off x="1133475" y="1333631"/>
            <a:ext cx="928850" cy="928850"/>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03" id="10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104" id="104"/>
          <p:cNvSpPr/>
          <p:nvPr/>
        </p:nvSpPr>
        <p:spPr>
          <a:xfrm flipH="false" flipV="false" rot="0">
            <a:off x="-112938" y="0"/>
            <a:ext cx="2283275" cy="1527158"/>
          </a:xfrm>
          <a:custGeom>
            <a:avLst/>
            <a:gdLst/>
            <a:ahLst/>
            <a:cxnLst/>
            <a:rect r="r" b="b" t="t" l="l"/>
            <a:pathLst>
              <a:path h="1527158" w="2283275">
                <a:moveTo>
                  <a:pt x="0" y="0"/>
                </a:moveTo>
                <a:lnTo>
                  <a:pt x="2283276" y="0"/>
                </a:lnTo>
                <a:lnTo>
                  <a:pt x="2283276" y="1527158"/>
                </a:lnTo>
                <a:lnTo>
                  <a:pt x="0" y="1527158"/>
                </a:lnTo>
                <a:lnTo>
                  <a:pt x="0" y="0"/>
                </a:lnTo>
                <a:close/>
              </a:path>
            </a:pathLst>
          </a:custGeom>
          <a:blipFill>
            <a:blip r:embed="rId2"/>
            <a:stretch>
              <a:fillRect l="0" t="0" r="0" b="0"/>
            </a:stretch>
          </a:blipFill>
        </p:spPr>
      </p:sp>
      <p:sp>
        <p:nvSpPr>
          <p:cNvPr name="Freeform 105" id="105"/>
          <p:cNvSpPr/>
          <p:nvPr/>
        </p:nvSpPr>
        <p:spPr>
          <a:xfrm flipH="false" flipV="false" rot="0">
            <a:off x="15699852" y="0"/>
            <a:ext cx="2496024" cy="973120"/>
          </a:xfrm>
          <a:custGeom>
            <a:avLst/>
            <a:gdLst/>
            <a:ahLst/>
            <a:cxnLst/>
            <a:rect r="r" b="b" t="t" l="l"/>
            <a:pathLst>
              <a:path h="973120" w="2496024">
                <a:moveTo>
                  <a:pt x="0" y="0"/>
                </a:moveTo>
                <a:lnTo>
                  <a:pt x="2496024" y="0"/>
                </a:lnTo>
                <a:lnTo>
                  <a:pt x="2496024" y="973120"/>
                </a:lnTo>
                <a:lnTo>
                  <a:pt x="0" y="973120"/>
                </a:lnTo>
                <a:lnTo>
                  <a:pt x="0" y="0"/>
                </a:lnTo>
                <a:close/>
              </a:path>
            </a:pathLst>
          </a:custGeom>
          <a:blipFill>
            <a:blip r:embed="rId3"/>
            <a:stretch>
              <a:fillRect l="0" t="0" r="0" b="0"/>
            </a:stretch>
          </a:blipFill>
        </p:spPr>
      </p:sp>
      <p:sp>
        <p:nvSpPr>
          <p:cNvPr name="TextBox 106" id="106"/>
          <p:cNvSpPr txBox="true"/>
          <p:nvPr/>
        </p:nvSpPr>
        <p:spPr>
          <a:xfrm rot="0">
            <a:off x="9162585" y="6474517"/>
            <a:ext cx="4900125" cy="30670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Choix du modèle et Entraînement</a:t>
            </a:r>
          </a:p>
        </p:txBody>
      </p:sp>
      <p:sp>
        <p:nvSpPr>
          <p:cNvPr name="TextBox 107" id="107"/>
          <p:cNvSpPr txBox="true"/>
          <p:nvPr/>
        </p:nvSpPr>
        <p:spPr>
          <a:xfrm rot="0">
            <a:off x="13671787" y="6512617"/>
            <a:ext cx="4900125" cy="306704"/>
          </a:xfrm>
          <a:prstGeom prst="rect">
            <a:avLst/>
          </a:prstGeom>
        </p:spPr>
        <p:txBody>
          <a:bodyPr anchor="t" rtlCol="false" tIns="0" lIns="0" bIns="0" rIns="0">
            <a:spAutoFit/>
          </a:bodyPr>
          <a:lstStyle/>
          <a:p>
            <a:pPr algn="l">
              <a:lnSpc>
                <a:spcPts val="2520"/>
              </a:lnSpc>
            </a:pPr>
            <a:r>
              <a:rPr lang="en-US" sz="1800" b="true">
                <a:solidFill>
                  <a:srgbClr val="676E7B"/>
                </a:solidFill>
                <a:latin typeface="Inter Bold"/>
                <a:ea typeface="Inter Bold"/>
                <a:cs typeface="Inter Bold"/>
                <a:sym typeface="Inter Bold"/>
              </a:rPr>
              <a:t>Métriques utilisées et Résultats obtenus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F"/>
        </a:solidFill>
      </p:bgPr>
    </p:bg>
    <p:spTree>
      <p:nvGrpSpPr>
        <p:cNvPr id="1" name=""/>
        <p:cNvGrpSpPr/>
        <p:nvPr/>
      </p:nvGrpSpPr>
      <p:grpSpPr>
        <a:xfrm>
          <a:off x="0" y="0"/>
          <a:ext cx="0" cy="0"/>
          <a:chOff x="0" y="0"/>
          <a:chExt cx="0" cy="0"/>
        </a:xfrm>
      </p:grpSpPr>
      <p:grpSp>
        <p:nvGrpSpPr>
          <p:cNvPr name="Group 2" id="2"/>
          <p:cNvGrpSpPr/>
          <p:nvPr/>
        </p:nvGrpSpPr>
        <p:grpSpPr>
          <a:xfrm rot="5400000">
            <a:off x="15736621" y="803205"/>
            <a:ext cx="1857699" cy="1857699"/>
            <a:chOff x="0" y="0"/>
            <a:chExt cx="2476932" cy="2476932"/>
          </a:xfrm>
        </p:grpSpPr>
        <p:grpSp>
          <p:nvGrpSpPr>
            <p:cNvPr name="Group 3" id="3"/>
            <p:cNvGrpSpPr/>
            <p:nvPr/>
          </p:nvGrpSpPr>
          <p:grpSpPr>
            <a:xfrm rot="0">
              <a:off x="0" y="0"/>
              <a:ext cx="1238466" cy="12384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5" id="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 id="6"/>
            <p:cNvGrpSpPr/>
            <p:nvPr/>
          </p:nvGrpSpPr>
          <p:grpSpPr>
            <a:xfrm rot="0">
              <a:off x="0" y="1238466"/>
              <a:ext cx="1238466" cy="12384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9" id="9"/>
            <p:cNvGrpSpPr/>
            <p:nvPr/>
          </p:nvGrpSpPr>
          <p:grpSpPr>
            <a:xfrm rot="0">
              <a:off x="1238466" y="0"/>
              <a:ext cx="1238466" cy="12384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12" id="12"/>
          <p:cNvGrpSpPr/>
          <p:nvPr/>
        </p:nvGrpSpPr>
        <p:grpSpPr>
          <a:xfrm rot="-5400000">
            <a:off x="0" y="8429301"/>
            <a:ext cx="1857699" cy="1857699"/>
            <a:chOff x="0" y="0"/>
            <a:chExt cx="2476932" cy="2476932"/>
          </a:xfrm>
        </p:grpSpPr>
        <p:grpSp>
          <p:nvGrpSpPr>
            <p:cNvPr name="Group 13" id="13"/>
            <p:cNvGrpSpPr/>
            <p:nvPr/>
          </p:nvGrpSpPr>
          <p:grpSpPr>
            <a:xfrm rot="0">
              <a:off x="0" y="0"/>
              <a:ext cx="1238466" cy="123846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15" id="1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6" id="16"/>
            <p:cNvGrpSpPr/>
            <p:nvPr/>
          </p:nvGrpSpPr>
          <p:grpSpPr>
            <a:xfrm rot="0">
              <a:off x="0" y="1238466"/>
              <a:ext cx="1238466" cy="12384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19" id="19"/>
            <p:cNvGrpSpPr/>
            <p:nvPr/>
          </p:nvGrpSpPr>
          <p:grpSpPr>
            <a:xfrm rot="0">
              <a:off x="1238466" y="0"/>
              <a:ext cx="1238466" cy="12384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22" id="22"/>
          <p:cNvGrpSpPr/>
          <p:nvPr/>
        </p:nvGrpSpPr>
        <p:grpSpPr>
          <a:xfrm rot="5400000">
            <a:off x="1133475" y="1333631"/>
            <a:ext cx="928850" cy="92885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4" id="24"/>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5" id="25"/>
          <p:cNvGrpSpPr/>
          <p:nvPr/>
        </p:nvGrpSpPr>
        <p:grpSpPr>
          <a:xfrm rot="5400000">
            <a:off x="15164469" y="8429301"/>
            <a:ext cx="928850" cy="92885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27" id="27"/>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grpSp>
        <p:nvGrpSpPr>
          <p:cNvPr name="Group 28" id="28"/>
          <p:cNvGrpSpPr/>
          <p:nvPr/>
        </p:nvGrpSpPr>
        <p:grpSpPr>
          <a:xfrm rot="5400000">
            <a:off x="15736621" y="860230"/>
            <a:ext cx="1857699" cy="1857699"/>
            <a:chOff x="0" y="0"/>
            <a:chExt cx="2476932" cy="2476932"/>
          </a:xfrm>
        </p:grpSpPr>
        <p:grpSp>
          <p:nvGrpSpPr>
            <p:cNvPr name="Group 29" id="29"/>
            <p:cNvGrpSpPr/>
            <p:nvPr/>
          </p:nvGrpSpPr>
          <p:grpSpPr>
            <a:xfrm rot="0">
              <a:off x="0" y="0"/>
              <a:ext cx="1238466" cy="123846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31" id="3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2" id="32"/>
            <p:cNvGrpSpPr/>
            <p:nvPr/>
          </p:nvGrpSpPr>
          <p:grpSpPr>
            <a:xfrm rot="0">
              <a:off x="0" y="1238466"/>
              <a:ext cx="1238466" cy="1238466"/>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34" id="3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35" id="35"/>
            <p:cNvGrpSpPr/>
            <p:nvPr/>
          </p:nvGrpSpPr>
          <p:grpSpPr>
            <a:xfrm rot="0">
              <a:off x="1238466" y="0"/>
              <a:ext cx="1238466" cy="123846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37" id="3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38" id="38"/>
          <p:cNvGrpSpPr/>
          <p:nvPr/>
        </p:nvGrpSpPr>
        <p:grpSpPr>
          <a:xfrm rot="5400000">
            <a:off x="1977763" y="-215986"/>
            <a:ext cx="858545" cy="4895235"/>
            <a:chOff x="0" y="0"/>
            <a:chExt cx="594371" cy="3388973"/>
          </a:xfrm>
        </p:grpSpPr>
        <p:sp>
          <p:nvSpPr>
            <p:cNvPr name="Freeform 39" id="39"/>
            <p:cNvSpPr/>
            <p:nvPr/>
          </p:nvSpPr>
          <p:spPr>
            <a:xfrm flipH="false" flipV="false" rot="0">
              <a:off x="0" y="0"/>
              <a:ext cx="594371" cy="3388973"/>
            </a:xfrm>
            <a:custGeom>
              <a:avLst/>
              <a:gdLst/>
              <a:ahLst/>
              <a:cxnLst/>
              <a:rect r="r" b="b" t="t" l="l"/>
              <a:pathLst>
                <a:path h="3388973" w="594371">
                  <a:moveTo>
                    <a:pt x="0" y="0"/>
                  </a:moveTo>
                  <a:lnTo>
                    <a:pt x="594371" y="0"/>
                  </a:lnTo>
                  <a:lnTo>
                    <a:pt x="594371" y="3388973"/>
                  </a:lnTo>
                  <a:lnTo>
                    <a:pt x="0" y="3388973"/>
                  </a:lnTo>
                  <a:close/>
                </a:path>
              </a:pathLst>
            </a:custGeom>
            <a:solidFill>
              <a:srgbClr val="E1E1E2"/>
            </a:solidFill>
          </p:spPr>
        </p:sp>
        <p:sp>
          <p:nvSpPr>
            <p:cNvPr name="TextBox 40" id="40"/>
            <p:cNvSpPr txBox="true"/>
            <p:nvPr/>
          </p:nvSpPr>
          <p:spPr>
            <a:xfrm>
              <a:off x="0" y="19050"/>
              <a:ext cx="594371" cy="3369923"/>
            </a:xfrm>
            <a:prstGeom prst="rect">
              <a:avLst/>
            </a:prstGeom>
          </p:spPr>
          <p:txBody>
            <a:bodyPr anchor="ctr" rtlCol="false" tIns="104561" lIns="104561" bIns="104561" rIns="104561"/>
            <a:lstStyle/>
            <a:p>
              <a:pPr algn="ctr">
                <a:lnSpc>
                  <a:spcPts val="1979"/>
                </a:lnSpc>
              </a:pPr>
            </a:p>
          </p:txBody>
        </p:sp>
      </p:grpSp>
      <p:grpSp>
        <p:nvGrpSpPr>
          <p:cNvPr name="Group 41" id="41"/>
          <p:cNvGrpSpPr/>
          <p:nvPr/>
        </p:nvGrpSpPr>
        <p:grpSpPr>
          <a:xfrm rot="5400000">
            <a:off x="15736621" y="803205"/>
            <a:ext cx="1857699" cy="1857699"/>
            <a:chOff x="0" y="0"/>
            <a:chExt cx="2476932" cy="2476932"/>
          </a:xfrm>
        </p:grpSpPr>
        <p:grpSp>
          <p:nvGrpSpPr>
            <p:cNvPr name="Group 42" id="42"/>
            <p:cNvGrpSpPr/>
            <p:nvPr/>
          </p:nvGrpSpPr>
          <p:grpSpPr>
            <a:xfrm rot="0">
              <a:off x="0" y="0"/>
              <a:ext cx="1238466" cy="1238466"/>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44" id="4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5" id="45"/>
            <p:cNvGrpSpPr/>
            <p:nvPr/>
          </p:nvGrpSpPr>
          <p:grpSpPr>
            <a:xfrm rot="0">
              <a:off x="0" y="1238466"/>
              <a:ext cx="1238466" cy="1238466"/>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47" id="47"/>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48" id="48"/>
            <p:cNvGrpSpPr/>
            <p:nvPr/>
          </p:nvGrpSpPr>
          <p:grpSpPr>
            <a:xfrm rot="0">
              <a:off x="1238466" y="0"/>
              <a:ext cx="1238466" cy="1238466"/>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0" id="50"/>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51" id="51"/>
          <p:cNvGrpSpPr/>
          <p:nvPr/>
        </p:nvGrpSpPr>
        <p:grpSpPr>
          <a:xfrm rot="5400000">
            <a:off x="2062325" y="718193"/>
            <a:ext cx="928850" cy="92885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53" id="53"/>
            <p:cNvSpPr txBox="true"/>
            <p:nvPr/>
          </p:nvSpPr>
          <p:spPr>
            <a:xfrm>
              <a:off x="0" y="19050"/>
              <a:ext cx="812800" cy="793750"/>
            </a:xfrm>
            <a:prstGeom prst="rect">
              <a:avLst/>
            </a:prstGeom>
          </p:spPr>
          <p:txBody>
            <a:bodyPr anchor="ctr" rtlCol="false" tIns="82723" lIns="82723" bIns="82723" rIns="82723"/>
            <a:lstStyle/>
            <a:p>
              <a:pPr algn="ctr">
                <a:lnSpc>
                  <a:spcPts val="1979"/>
                </a:lnSpc>
              </a:pPr>
            </a:p>
          </p:txBody>
        </p:sp>
      </p:grpSp>
      <p:sp>
        <p:nvSpPr>
          <p:cNvPr name="Freeform 54" id="54"/>
          <p:cNvSpPr/>
          <p:nvPr/>
        </p:nvSpPr>
        <p:spPr>
          <a:xfrm flipH="false" flipV="false" rot="0">
            <a:off x="-112938" y="0"/>
            <a:ext cx="1970637" cy="1318051"/>
          </a:xfrm>
          <a:custGeom>
            <a:avLst/>
            <a:gdLst/>
            <a:ahLst/>
            <a:cxnLst/>
            <a:rect r="r" b="b" t="t" l="l"/>
            <a:pathLst>
              <a:path h="1318051" w="1970637">
                <a:moveTo>
                  <a:pt x="0" y="0"/>
                </a:moveTo>
                <a:lnTo>
                  <a:pt x="1970637" y="0"/>
                </a:lnTo>
                <a:lnTo>
                  <a:pt x="1970637" y="1318051"/>
                </a:lnTo>
                <a:lnTo>
                  <a:pt x="0" y="1318051"/>
                </a:lnTo>
                <a:lnTo>
                  <a:pt x="0" y="0"/>
                </a:lnTo>
                <a:close/>
              </a:path>
            </a:pathLst>
          </a:custGeom>
          <a:blipFill>
            <a:blip r:embed="rId2"/>
            <a:stretch>
              <a:fillRect l="0" t="0" r="0" b="0"/>
            </a:stretch>
          </a:blipFill>
        </p:spPr>
      </p:sp>
      <p:sp>
        <p:nvSpPr>
          <p:cNvPr name="Freeform 55" id="55"/>
          <p:cNvSpPr/>
          <p:nvPr/>
        </p:nvSpPr>
        <p:spPr>
          <a:xfrm flipH="false" flipV="false" rot="0">
            <a:off x="15989410" y="0"/>
            <a:ext cx="2206466" cy="860230"/>
          </a:xfrm>
          <a:custGeom>
            <a:avLst/>
            <a:gdLst/>
            <a:ahLst/>
            <a:cxnLst/>
            <a:rect r="r" b="b" t="t" l="l"/>
            <a:pathLst>
              <a:path h="860230" w="2206466">
                <a:moveTo>
                  <a:pt x="0" y="0"/>
                </a:moveTo>
                <a:lnTo>
                  <a:pt x="2206466" y="0"/>
                </a:lnTo>
                <a:lnTo>
                  <a:pt x="2206466" y="860230"/>
                </a:lnTo>
                <a:lnTo>
                  <a:pt x="0" y="860230"/>
                </a:lnTo>
                <a:lnTo>
                  <a:pt x="0" y="0"/>
                </a:lnTo>
                <a:close/>
              </a:path>
            </a:pathLst>
          </a:custGeom>
          <a:blipFill>
            <a:blip r:embed="rId3"/>
            <a:stretch>
              <a:fillRect l="0" t="0" r="0" b="0"/>
            </a:stretch>
          </a:blipFill>
        </p:spPr>
      </p:sp>
      <p:sp>
        <p:nvSpPr>
          <p:cNvPr name="AutoShape 56" id="56"/>
          <p:cNvSpPr/>
          <p:nvPr/>
        </p:nvSpPr>
        <p:spPr>
          <a:xfrm flipH="true">
            <a:off x="9094366" y="3512555"/>
            <a:ext cx="0" cy="6283318"/>
          </a:xfrm>
          <a:prstGeom prst="line">
            <a:avLst/>
          </a:prstGeom>
          <a:ln cap="flat" w="19050">
            <a:gradFill>
              <a:gsLst>
                <a:gs pos="0">
                  <a:srgbClr val="FF5757">
                    <a:alpha val="100000"/>
                  </a:srgbClr>
                </a:gs>
                <a:gs pos="100000">
                  <a:srgbClr val="8C52FF">
                    <a:alpha val="100000"/>
                  </a:srgbClr>
                </a:gs>
              </a:gsLst>
              <a:lin ang="0"/>
            </a:gradFill>
            <a:prstDash val="solid"/>
            <a:headEnd type="none" len="sm" w="sm"/>
            <a:tailEnd type="arrow" len="sm" w="med"/>
          </a:ln>
        </p:spPr>
      </p:sp>
      <p:grpSp>
        <p:nvGrpSpPr>
          <p:cNvPr name="Group 57" id="57"/>
          <p:cNvGrpSpPr/>
          <p:nvPr/>
        </p:nvGrpSpPr>
        <p:grpSpPr>
          <a:xfrm rot="0">
            <a:off x="1597900" y="3536634"/>
            <a:ext cx="4879821" cy="2499852"/>
            <a:chOff x="0" y="0"/>
            <a:chExt cx="2567439" cy="1315257"/>
          </a:xfrm>
        </p:grpSpPr>
        <p:sp>
          <p:nvSpPr>
            <p:cNvPr name="Freeform 58" id="58"/>
            <p:cNvSpPr/>
            <p:nvPr/>
          </p:nvSpPr>
          <p:spPr>
            <a:xfrm flipH="false" flipV="false" rot="0">
              <a:off x="0" y="0"/>
              <a:ext cx="2567439" cy="1315257"/>
            </a:xfrm>
            <a:custGeom>
              <a:avLst/>
              <a:gdLst/>
              <a:ahLst/>
              <a:cxnLst/>
              <a:rect r="r" b="b" t="t" l="l"/>
              <a:pathLst>
                <a:path h="1315257" w="2567439">
                  <a:moveTo>
                    <a:pt x="55528" y="0"/>
                  </a:moveTo>
                  <a:lnTo>
                    <a:pt x="2511911" y="0"/>
                  </a:lnTo>
                  <a:cubicBezTo>
                    <a:pt x="2542578" y="0"/>
                    <a:pt x="2567439" y="24861"/>
                    <a:pt x="2567439" y="55528"/>
                  </a:cubicBezTo>
                  <a:lnTo>
                    <a:pt x="2567439" y="1259728"/>
                  </a:lnTo>
                  <a:cubicBezTo>
                    <a:pt x="2567439" y="1290396"/>
                    <a:pt x="2542578" y="1315257"/>
                    <a:pt x="2511911" y="1315257"/>
                  </a:cubicBezTo>
                  <a:lnTo>
                    <a:pt x="55528" y="1315257"/>
                  </a:lnTo>
                  <a:cubicBezTo>
                    <a:pt x="24861" y="1315257"/>
                    <a:pt x="0" y="1290396"/>
                    <a:pt x="0" y="1259728"/>
                  </a:cubicBezTo>
                  <a:lnTo>
                    <a:pt x="0" y="55528"/>
                  </a:lnTo>
                  <a:cubicBezTo>
                    <a:pt x="0" y="24861"/>
                    <a:pt x="24861" y="0"/>
                    <a:pt x="55528" y="0"/>
                  </a:cubicBezTo>
                  <a:close/>
                </a:path>
              </a:pathLst>
            </a:custGeom>
            <a:solidFill>
              <a:srgbClr val="FFFFFF"/>
            </a:solidFill>
            <a:ln cap="rnd">
              <a:noFill/>
              <a:prstDash val="sysDot"/>
              <a:round/>
            </a:ln>
          </p:spPr>
        </p:sp>
        <p:sp>
          <p:nvSpPr>
            <p:cNvPr name="TextBox 59" id="59"/>
            <p:cNvSpPr txBox="true"/>
            <p:nvPr/>
          </p:nvSpPr>
          <p:spPr>
            <a:xfrm>
              <a:off x="0" y="19050"/>
              <a:ext cx="2567439" cy="1296207"/>
            </a:xfrm>
            <a:prstGeom prst="rect">
              <a:avLst/>
            </a:prstGeom>
          </p:spPr>
          <p:txBody>
            <a:bodyPr anchor="ctr" rtlCol="false" tIns="50800" lIns="50800" bIns="50800" rIns="50800"/>
            <a:lstStyle/>
            <a:p>
              <a:pPr algn="ctr">
                <a:lnSpc>
                  <a:spcPts val="1979"/>
                </a:lnSpc>
              </a:pPr>
            </a:p>
          </p:txBody>
        </p:sp>
      </p:grpSp>
      <p:sp>
        <p:nvSpPr>
          <p:cNvPr name="Freeform 60" id="60"/>
          <p:cNvSpPr/>
          <p:nvPr/>
        </p:nvSpPr>
        <p:spPr>
          <a:xfrm flipH="false" flipV="false" rot="0">
            <a:off x="5547266" y="5019339"/>
            <a:ext cx="844628" cy="1001040"/>
          </a:xfrm>
          <a:custGeom>
            <a:avLst/>
            <a:gdLst/>
            <a:ahLst/>
            <a:cxnLst/>
            <a:rect r="r" b="b" t="t" l="l"/>
            <a:pathLst>
              <a:path h="1001040" w="844628">
                <a:moveTo>
                  <a:pt x="0" y="0"/>
                </a:moveTo>
                <a:lnTo>
                  <a:pt x="844628" y="0"/>
                </a:lnTo>
                <a:lnTo>
                  <a:pt x="844628" y="1001040"/>
                </a:lnTo>
                <a:lnTo>
                  <a:pt x="0" y="1001040"/>
                </a:lnTo>
                <a:lnTo>
                  <a:pt x="0" y="0"/>
                </a:lnTo>
                <a:close/>
              </a:path>
            </a:pathLst>
          </a:custGeom>
          <a:blipFill>
            <a:blip r:embed="rId4"/>
            <a:stretch>
              <a:fillRect l="0" t="0" r="0" b="0"/>
            </a:stretch>
          </a:blipFill>
        </p:spPr>
      </p:sp>
      <p:pic>
        <p:nvPicPr>
          <p:cNvPr name="Picture 61" id="61"/>
          <p:cNvPicPr>
            <a:picLocks noChangeAspect="true"/>
          </p:cNvPicPr>
          <p:nvPr/>
        </p:nvPicPr>
        <p:blipFill>
          <a:blip r:embed="rId5"/>
          <a:srcRect l="0" t="0" r="0" b="0"/>
          <a:stretch>
            <a:fillRect/>
          </a:stretch>
        </p:blipFill>
        <p:spPr>
          <a:xfrm flipH="false" flipV="false" rot="0">
            <a:off x="5319070" y="5147901"/>
            <a:ext cx="456391" cy="371959"/>
          </a:xfrm>
          <a:prstGeom prst="rect">
            <a:avLst/>
          </a:prstGeom>
        </p:spPr>
      </p:pic>
      <p:grpSp>
        <p:nvGrpSpPr>
          <p:cNvPr name="Group 62" id="62"/>
          <p:cNvGrpSpPr/>
          <p:nvPr/>
        </p:nvGrpSpPr>
        <p:grpSpPr>
          <a:xfrm rot="0">
            <a:off x="1597900" y="3536634"/>
            <a:ext cx="529060" cy="529060"/>
            <a:chOff x="0" y="0"/>
            <a:chExt cx="705413" cy="705413"/>
          </a:xfrm>
        </p:grpSpPr>
        <p:grpSp>
          <p:nvGrpSpPr>
            <p:cNvPr name="Group 63" id="63"/>
            <p:cNvGrpSpPr/>
            <p:nvPr/>
          </p:nvGrpSpPr>
          <p:grpSpPr>
            <a:xfrm rot="0">
              <a:off x="0" y="0"/>
              <a:ext cx="352707" cy="352707"/>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65" id="65"/>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6" id="66"/>
            <p:cNvGrpSpPr/>
            <p:nvPr/>
          </p:nvGrpSpPr>
          <p:grpSpPr>
            <a:xfrm rot="0">
              <a:off x="0" y="352707"/>
              <a:ext cx="352707" cy="352707"/>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68" id="6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69" id="69"/>
            <p:cNvGrpSpPr/>
            <p:nvPr/>
          </p:nvGrpSpPr>
          <p:grpSpPr>
            <a:xfrm rot="0">
              <a:off x="352707" y="0"/>
              <a:ext cx="352707" cy="352707"/>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71" id="7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grpSp>
        <p:nvGrpSpPr>
          <p:cNvPr name="Group 72" id="72"/>
          <p:cNvGrpSpPr/>
          <p:nvPr/>
        </p:nvGrpSpPr>
        <p:grpSpPr>
          <a:xfrm rot="0">
            <a:off x="10749072" y="3624179"/>
            <a:ext cx="4879821" cy="2499852"/>
            <a:chOff x="0" y="0"/>
            <a:chExt cx="2567439" cy="1315257"/>
          </a:xfrm>
        </p:grpSpPr>
        <p:sp>
          <p:nvSpPr>
            <p:cNvPr name="Freeform 73" id="73"/>
            <p:cNvSpPr/>
            <p:nvPr/>
          </p:nvSpPr>
          <p:spPr>
            <a:xfrm flipH="false" flipV="false" rot="0">
              <a:off x="0" y="0"/>
              <a:ext cx="2567439" cy="1315257"/>
            </a:xfrm>
            <a:custGeom>
              <a:avLst/>
              <a:gdLst/>
              <a:ahLst/>
              <a:cxnLst/>
              <a:rect r="r" b="b" t="t" l="l"/>
              <a:pathLst>
                <a:path h="1315257" w="2567439">
                  <a:moveTo>
                    <a:pt x="55528" y="0"/>
                  </a:moveTo>
                  <a:lnTo>
                    <a:pt x="2511911" y="0"/>
                  </a:lnTo>
                  <a:cubicBezTo>
                    <a:pt x="2542578" y="0"/>
                    <a:pt x="2567439" y="24861"/>
                    <a:pt x="2567439" y="55528"/>
                  </a:cubicBezTo>
                  <a:lnTo>
                    <a:pt x="2567439" y="1259728"/>
                  </a:lnTo>
                  <a:cubicBezTo>
                    <a:pt x="2567439" y="1290396"/>
                    <a:pt x="2542578" y="1315257"/>
                    <a:pt x="2511911" y="1315257"/>
                  </a:cubicBezTo>
                  <a:lnTo>
                    <a:pt x="55528" y="1315257"/>
                  </a:lnTo>
                  <a:cubicBezTo>
                    <a:pt x="24861" y="1315257"/>
                    <a:pt x="0" y="1290396"/>
                    <a:pt x="0" y="1259728"/>
                  </a:cubicBezTo>
                  <a:lnTo>
                    <a:pt x="0" y="55528"/>
                  </a:lnTo>
                  <a:cubicBezTo>
                    <a:pt x="0" y="24861"/>
                    <a:pt x="24861" y="0"/>
                    <a:pt x="55528" y="0"/>
                  </a:cubicBezTo>
                  <a:close/>
                </a:path>
              </a:pathLst>
            </a:custGeom>
            <a:solidFill>
              <a:srgbClr val="FFFFFF"/>
            </a:solidFill>
            <a:ln cap="rnd">
              <a:noFill/>
              <a:prstDash val="sysDot"/>
              <a:round/>
            </a:ln>
          </p:spPr>
        </p:sp>
        <p:sp>
          <p:nvSpPr>
            <p:cNvPr name="TextBox 74" id="74"/>
            <p:cNvSpPr txBox="true"/>
            <p:nvPr/>
          </p:nvSpPr>
          <p:spPr>
            <a:xfrm>
              <a:off x="0" y="19050"/>
              <a:ext cx="2567439" cy="1296207"/>
            </a:xfrm>
            <a:prstGeom prst="rect">
              <a:avLst/>
            </a:prstGeom>
          </p:spPr>
          <p:txBody>
            <a:bodyPr anchor="ctr" rtlCol="false" tIns="50800" lIns="50800" bIns="50800" rIns="50800"/>
            <a:lstStyle/>
            <a:p>
              <a:pPr algn="ctr">
                <a:lnSpc>
                  <a:spcPts val="1979"/>
                </a:lnSpc>
              </a:pPr>
            </a:p>
          </p:txBody>
        </p:sp>
      </p:grpSp>
      <p:grpSp>
        <p:nvGrpSpPr>
          <p:cNvPr name="Group 75" id="75"/>
          <p:cNvGrpSpPr/>
          <p:nvPr/>
        </p:nvGrpSpPr>
        <p:grpSpPr>
          <a:xfrm rot="0">
            <a:off x="10749072" y="3624179"/>
            <a:ext cx="529060" cy="529060"/>
            <a:chOff x="0" y="0"/>
            <a:chExt cx="705413" cy="705413"/>
          </a:xfrm>
        </p:grpSpPr>
        <p:grpSp>
          <p:nvGrpSpPr>
            <p:cNvPr name="Group 76" id="76"/>
            <p:cNvGrpSpPr/>
            <p:nvPr/>
          </p:nvGrpSpPr>
          <p:grpSpPr>
            <a:xfrm rot="0">
              <a:off x="0" y="0"/>
              <a:ext cx="352707" cy="352707"/>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1E1E2"/>
              </a:solidFill>
            </p:spPr>
          </p:sp>
          <p:sp>
            <p:nvSpPr>
              <p:cNvPr name="TextBox 78" id="78"/>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79" id="79"/>
            <p:cNvGrpSpPr/>
            <p:nvPr/>
          </p:nvGrpSpPr>
          <p:grpSpPr>
            <a:xfrm rot="0">
              <a:off x="0" y="352707"/>
              <a:ext cx="352707" cy="352707"/>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BEBEC"/>
              </a:solidFill>
            </p:spPr>
          </p:sp>
          <p:sp>
            <p:nvSpPr>
              <p:cNvPr name="TextBox 81" id="81"/>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nvGrpSpPr>
            <p:cNvPr name="Group 82" id="82"/>
            <p:cNvGrpSpPr/>
            <p:nvPr/>
          </p:nvGrpSpPr>
          <p:grpSpPr>
            <a:xfrm rot="0">
              <a:off x="352707" y="0"/>
              <a:ext cx="352707" cy="352707"/>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AEAEB"/>
              </a:solidFill>
            </p:spPr>
          </p:sp>
          <p:sp>
            <p:nvSpPr>
              <p:cNvPr name="TextBox 84" id="84"/>
              <p:cNvSpPr txBox="true"/>
              <p:nvPr/>
            </p:nvSpPr>
            <p:spPr>
              <a:xfrm>
                <a:off x="0" y="19050"/>
                <a:ext cx="812800" cy="793750"/>
              </a:xfrm>
              <a:prstGeom prst="rect">
                <a:avLst/>
              </a:prstGeom>
            </p:spPr>
            <p:txBody>
              <a:bodyPr anchor="ctr" rtlCol="false" tIns="50800" lIns="50800" bIns="50800" rIns="50800"/>
              <a:lstStyle/>
              <a:p>
                <a:pPr algn="ctr">
                  <a:lnSpc>
                    <a:spcPts val="1979"/>
                  </a:lnSpc>
                </a:pPr>
              </a:p>
            </p:txBody>
          </p:sp>
        </p:grpSp>
      </p:grpSp>
      <p:sp>
        <p:nvSpPr>
          <p:cNvPr name="Freeform 85" id="85"/>
          <p:cNvSpPr/>
          <p:nvPr/>
        </p:nvSpPr>
        <p:spPr>
          <a:xfrm flipH="false" flipV="false" rot="0">
            <a:off x="11773432" y="3671052"/>
            <a:ext cx="2433481" cy="2406104"/>
          </a:xfrm>
          <a:custGeom>
            <a:avLst/>
            <a:gdLst/>
            <a:ahLst/>
            <a:cxnLst/>
            <a:rect r="r" b="b" t="t" l="l"/>
            <a:pathLst>
              <a:path h="2406104" w="2433481">
                <a:moveTo>
                  <a:pt x="0" y="0"/>
                </a:moveTo>
                <a:lnTo>
                  <a:pt x="2433481" y="0"/>
                </a:lnTo>
                <a:lnTo>
                  <a:pt x="2433481" y="2406105"/>
                </a:lnTo>
                <a:lnTo>
                  <a:pt x="0" y="2406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6" id="86"/>
          <p:cNvSpPr/>
          <p:nvPr/>
        </p:nvSpPr>
        <p:spPr>
          <a:xfrm flipH="false" flipV="false" rot="0">
            <a:off x="2812855" y="3512555"/>
            <a:ext cx="2506215" cy="2437864"/>
          </a:xfrm>
          <a:custGeom>
            <a:avLst/>
            <a:gdLst/>
            <a:ahLst/>
            <a:cxnLst/>
            <a:rect r="r" b="b" t="t" l="l"/>
            <a:pathLst>
              <a:path h="2437864" w="2506215">
                <a:moveTo>
                  <a:pt x="0" y="0"/>
                </a:moveTo>
                <a:lnTo>
                  <a:pt x="2506215" y="0"/>
                </a:lnTo>
                <a:lnTo>
                  <a:pt x="2506215" y="2437864"/>
                </a:lnTo>
                <a:lnTo>
                  <a:pt x="0" y="2437864"/>
                </a:lnTo>
                <a:lnTo>
                  <a:pt x="0" y="0"/>
                </a:lnTo>
                <a:close/>
              </a:path>
            </a:pathLst>
          </a:custGeom>
          <a:blipFill>
            <a:blip r:embed="rId8">
              <a:alphaModFix amt="54000"/>
              <a:extLst>
                <a:ext uri="{96DAC541-7B7A-43D3-8B79-37D633B846F1}">
                  <asvg:svgBlip xmlns:asvg="http://schemas.microsoft.com/office/drawing/2016/SVG/main" r:embed="rId9"/>
                </a:ext>
              </a:extLst>
            </a:blip>
            <a:stretch>
              <a:fillRect l="0" t="0" r="0" b="0"/>
            </a:stretch>
          </a:blipFill>
        </p:spPr>
      </p:sp>
      <p:sp>
        <p:nvSpPr>
          <p:cNvPr name="TextBox 87" id="87"/>
          <p:cNvSpPr txBox="true"/>
          <p:nvPr/>
        </p:nvSpPr>
        <p:spPr>
          <a:xfrm rot="0">
            <a:off x="5155958" y="471418"/>
            <a:ext cx="6830399" cy="711200"/>
          </a:xfrm>
          <a:prstGeom prst="rect">
            <a:avLst/>
          </a:prstGeom>
        </p:spPr>
        <p:txBody>
          <a:bodyPr anchor="t" rtlCol="false" tIns="0" lIns="0" bIns="0" rIns="0">
            <a:spAutoFit/>
          </a:bodyPr>
          <a:lstStyle/>
          <a:p>
            <a:pPr algn="ctr" marL="0" indent="0" lvl="0">
              <a:lnSpc>
                <a:spcPts val="5500"/>
              </a:lnSpc>
              <a:spcBef>
                <a:spcPct val="0"/>
              </a:spcBef>
            </a:pPr>
            <a:r>
              <a:rPr lang="en-US" b="true" sz="5000" spc="-50">
                <a:solidFill>
                  <a:srgbClr val="000000"/>
                </a:solidFill>
                <a:latin typeface="Libre Baskerville Bold"/>
                <a:ea typeface="Libre Baskerville Bold"/>
                <a:cs typeface="Libre Baskerville Bold"/>
                <a:sym typeface="Libre Baskerville Bold"/>
              </a:rPr>
              <a:t>Méthodologie</a:t>
            </a:r>
          </a:p>
        </p:txBody>
      </p:sp>
      <p:sp>
        <p:nvSpPr>
          <p:cNvPr name="TextBox 88" id="88"/>
          <p:cNvSpPr txBox="true"/>
          <p:nvPr/>
        </p:nvSpPr>
        <p:spPr>
          <a:xfrm rot="0">
            <a:off x="253463" y="2000133"/>
            <a:ext cx="4601190" cy="389254"/>
          </a:xfrm>
          <a:prstGeom prst="rect">
            <a:avLst/>
          </a:prstGeom>
        </p:spPr>
        <p:txBody>
          <a:bodyPr anchor="t" rtlCol="false" tIns="0" lIns="0" bIns="0" rIns="0">
            <a:spAutoFit/>
          </a:bodyPr>
          <a:lstStyle/>
          <a:p>
            <a:pPr algn="l">
              <a:lnSpc>
                <a:spcPts val="3220"/>
              </a:lnSpc>
            </a:pPr>
            <a:r>
              <a:rPr lang="en-US" b="true" sz="2300">
                <a:solidFill>
                  <a:srgbClr val="FF5757"/>
                </a:solidFill>
                <a:latin typeface="Inter Bold"/>
                <a:ea typeface="Inter Bold"/>
                <a:cs typeface="Inter Bold"/>
                <a:sym typeface="Inter Bold"/>
              </a:rPr>
              <a:t>E1: COLLECTE DES DONNÉES </a:t>
            </a:r>
          </a:p>
        </p:txBody>
      </p:sp>
      <p:sp>
        <p:nvSpPr>
          <p:cNvPr name="TextBox 89" id="89"/>
          <p:cNvSpPr txBox="true"/>
          <p:nvPr/>
        </p:nvSpPr>
        <p:spPr>
          <a:xfrm rot="0">
            <a:off x="628751" y="6455231"/>
            <a:ext cx="7182644" cy="499110"/>
          </a:xfrm>
          <a:prstGeom prst="rect">
            <a:avLst/>
          </a:prstGeom>
        </p:spPr>
        <p:txBody>
          <a:bodyPr anchor="t" rtlCol="false" tIns="0" lIns="0" bIns="0" rIns="0">
            <a:spAutoFit/>
          </a:bodyPr>
          <a:lstStyle/>
          <a:p>
            <a:pPr algn="l">
              <a:lnSpc>
                <a:spcPts val="1979"/>
              </a:lnSpc>
              <a:spcBef>
                <a:spcPct val="0"/>
              </a:spcBef>
            </a:pPr>
            <a:r>
              <a:rPr lang="en-US" b="true" sz="1799">
                <a:solidFill>
                  <a:srgbClr val="000000"/>
                </a:solidFill>
                <a:latin typeface="Inter Bold"/>
                <a:ea typeface="Inter Bold"/>
                <a:cs typeface="Inter Bold"/>
                <a:sym typeface="Inter Bold"/>
              </a:rPr>
              <a:t>extraire des commentaires directement depuis ces plateformes </a:t>
            </a:r>
          </a:p>
          <a:p>
            <a:pPr algn="l">
              <a:lnSpc>
                <a:spcPts val="1979"/>
              </a:lnSpc>
              <a:spcBef>
                <a:spcPct val="0"/>
              </a:spcBef>
            </a:pPr>
            <a:r>
              <a:rPr lang="en-US" b="true" sz="1799">
                <a:solidFill>
                  <a:srgbClr val="000000"/>
                </a:solidFill>
                <a:latin typeface="Inter Bold"/>
                <a:ea typeface="Inter Bold"/>
                <a:cs typeface="Inter Bold"/>
                <a:sym typeface="Inter Bold"/>
              </a:rPr>
              <a:t>à l’aide de leurs API officielles (comme Facebook Graph API).</a:t>
            </a:r>
          </a:p>
        </p:txBody>
      </p:sp>
      <p:sp>
        <p:nvSpPr>
          <p:cNvPr name="TextBox 90" id="90"/>
          <p:cNvSpPr txBox="true"/>
          <p:nvPr/>
        </p:nvSpPr>
        <p:spPr>
          <a:xfrm rot="0">
            <a:off x="628751" y="7344866"/>
            <a:ext cx="6224257" cy="871219"/>
          </a:xfrm>
          <a:prstGeom prst="rect">
            <a:avLst/>
          </a:prstGeom>
        </p:spPr>
        <p:txBody>
          <a:bodyPr anchor="t" rtlCol="false" tIns="0" lIns="0" bIns="0" rIns="0">
            <a:spAutoFit/>
          </a:bodyPr>
          <a:lstStyle/>
          <a:p>
            <a:pPr algn="l">
              <a:lnSpc>
                <a:spcPts val="2380"/>
              </a:lnSpc>
            </a:pPr>
            <a:r>
              <a:rPr lang="en-US" sz="1700">
                <a:solidFill>
                  <a:srgbClr val="FF3131"/>
                </a:solidFill>
                <a:latin typeface="Open Sans"/>
                <a:ea typeface="Open Sans"/>
                <a:cs typeface="Open Sans"/>
                <a:sym typeface="Open Sans"/>
              </a:rPr>
              <a:t>N.B:</a:t>
            </a:r>
            <a:r>
              <a:rPr lang="en-US" sz="1700">
                <a:solidFill>
                  <a:srgbClr val="000000"/>
                </a:solidFill>
                <a:latin typeface="Open Sans"/>
                <a:ea typeface="Open Sans"/>
                <a:cs typeface="Open Sans"/>
                <a:sym typeface="Open Sans"/>
              </a:rPr>
              <a:t> nous n'avons pas reussi d’extraire les donnees car jeton d’accès (token)  n’a pas fonctionné correctement, ce qui nous a empêchés de récupérer les données nécessaires. </a:t>
            </a:r>
          </a:p>
        </p:txBody>
      </p:sp>
      <p:sp>
        <p:nvSpPr>
          <p:cNvPr name="TextBox 91" id="91"/>
          <p:cNvSpPr txBox="true"/>
          <p:nvPr/>
        </p:nvSpPr>
        <p:spPr>
          <a:xfrm rot="0">
            <a:off x="10182682" y="6455231"/>
            <a:ext cx="8690339" cy="994410"/>
          </a:xfrm>
          <a:prstGeom prst="rect">
            <a:avLst/>
          </a:prstGeom>
        </p:spPr>
        <p:txBody>
          <a:bodyPr anchor="t" rtlCol="false" tIns="0" lIns="0" bIns="0" rIns="0">
            <a:spAutoFit/>
          </a:bodyPr>
          <a:lstStyle/>
          <a:p>
            <a:pPr algn="l">
              <a:lnSpc>
                <a:spcPts val="1979"/>
              </a:lnSpc>
            </a:pPr>
            <a:r>
              <a:rPr lang="en-US" sz="1799" b="true">
                <a:solidFill>
                  <a:srgbClr val="000000"/>
                </a:solidFill>
                <a:latin typeface="Inter Bold"/>
                <a:ea typeface="Inter Bold"/>
                <a:cs typeface="Inter Bold"/>
                <a:sym typeface="Inter Bold"/>
              </a:rPr>
              <a:t>Recherche de jeux de données existants</a:t>
            </a:r>
          </a:p>
          <a:p>
            <a:pPr algn="l">
              <a:lnSpc>
                <a:spcPts val="1979"/>
              </a:lnSpc>
            </a:pPr>
          </a:p>
          <a:p>
            <a:pPr algn="l">
              <a:lnSpc>
                <a:spcPts val="1979"/>
              </a:lnSpc>
              <a:spcBef>
                <a:spcPct val="0"/>
              </a:spcBef>
            </a:pPr>
            <a:r>
              <a:rPr lang="en-US" sz="1799">
                <a:solidFill>
                  <a:srgbClr val="000000"/>
                </a:solidFill>
                <a:latin typeface="Inter"/>
                <a:ea typeface="Inter"/>
                <a:cs typeface="Inter"/>
                <a:sym typeface="Inter"/>
              </a:rPr>
              <a:t>Nous avons trouvé le OMCD (Offensive Moroccan Comments Dataset), disponible sur GitHub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DAGcSX1ceQs</dc:identifier>
  <dcterms:modified xsi:type="dcterms:W3CDTF">2011-08-01T06:04:30Z</dcterms:modified>
  <cp:revision>1</cp:revision>
  <dc:title>hate_speech_detection_darija</dc:title>
</cp:coreProperties>
</file>